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62" r:id="rId2"/>
    <p:sldId id="267" r:id="rId3"/>
    <p:sldId id="272" r:id="rId4"/>
    <p:sldId id="1320" r:id="rId5"/>
    <p:sldId id="285" r:id="rId6"/>
    <p:sldId id="1560" r:id="rId7"/>
    <p:sldId id="1609" r:id="rId8"/>
    <p:sldId id="1612" r:id="rId9"/>
    <p:sldId id="1613" r:id="rId10"/>
    <p:sldId id="1614" r:id="rId11"/>
    <p:sldId id="1645" r:id="rId12"/>
    <p:sldId id="1660" r:id="rId13"/>
    <p:sldId id="1611" r:id="rId14"/>
    <p:sldId id="1537" r:id="rId15"/>
    <p:sldId id="1647" r:id="rId16"/>
    <p:sldId id="1616" r:id="rId17"/>
    <p:sldId id="1651" r:id="rId18"/>
    <p:sldId id="1652" r:id="rId19"/>
    <p:sldId id="1650" r:id="rId20"/>
    <p:sldId id="1648" r:id="rId21"/>
    <p:sldId id="260" r:id="rId22"/>
    <p:sldId id="1656" r:id="rId23"/>
    <p:sldId id="1661" r:id="rId24"/>
    <p:sldId id="277" r:id="rId25"/>
    <p:sldId id="1617" r:id="rId26"/>
    <p:sldId id="1615" r:id="rId27"/>
    <p:sldId id="1610" r:id="rId2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CC"/>
    <a:srgbClr val="666666"/>
    <a:srgbClr val="FECC99"/>
    <a:srgbClr val="FEE6CC"/>
    <a:srgbClr val="CCDFDB"/>
    <a:srgbClr val="E5F0EC"/>
    <a:srgbClr val="D7E59A"/>
    <a:srgbClr val="EBF1CB"/>
    <a:srgbClr val="CDD5E0"/>
    <a:srgbClr val="E6E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91" autoAdjust="0"/>
    <p:restoredTop sz="96405" autoAdjust="0"/>
  </p:normalViewPr>
  <p:slideViewPr>
    <p:cSldViewPr snapToGrid="0" snapToObjects="1">
      <p:cViewPr varScale="1">
        <p:scale>
          <a:sx n="129" d="100"/>
          <a:sy n="129" d="100"/>
        </p:scale>
        <p:origin x="240" y="7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2023-10-24</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da.wikipedia.org/wiki/1962" TargetMode="External"/><Relationship Id="rId3" Type="http://schemas.openxmlformats.org/officeDocument/2006/relationships/hyperlink" Target="https://da.wikipedia.org/wiki/1889" TargetMode="External"/><Relationship Id="rId7" Type="http://schemas.openxmlformats.org/officeDocument/2006/relationships/hyperlink" Target="https://da.wikipedia.org/wiki/C.O._Gjerl%C3%B8v-Knudsen"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da.wikipedia.org/wiki/1930" TargetMode="External"/><Relationship Id="rId11" Type="http://schemas.openxmlformats.org/officeDocument/2006/relationships/hyperlink" Target="https://da.wikipedia.org/wiki/Kongens_Lyngby" TargetMode="External"/><Relationship Id="rId5" Type="http://schemas.openxmlformats.org/officeDocument/2006/relationships/hyperlink" Target="https://da.wikipedia.org/wiki/Botanisk_Have_(K%C3%B8benhavn)" TargetMode="External"/><Relationship Id="rId10" Type="http://schemas.openxmlformats.org/officeDocument/2006/relationships/hyperlink" Target="https://da.wikipedia.org/wiki/Lundtoftesletten" TargetMode="External"/><Relationship Id="rId4" Type="http://schemas.openxmlformats.org/officeDocument/2006/relationships/hyperlink" Target="https://da.wikipedia.org/wiki/Johan_Daniel_Herholdt_(arkitekt)" TargetMode="External"/><Relationship Id="rId9" Type="http://schemas.openxmlformats.org/officeDocument/2006/relationships/hyperlink" Target="https://da.wikipedia.org/wiki/197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E5A434-646A-2746-9BDC-885B2382B33E}" type="slidenum">
              <a:rPr lang="sv-SE" smtClean="0"/>
              <a:t>3</a:t>
            </a:fld>
            <a:endParaRPr lang="sv-SE"/>
          </a:p>
        </p:txBody>
      </p:sp>
    </p:spTree>
    <p:extLst>
      <p:ext uri="{BB962C8B-B14F-4D97-AF65-F5344CB8AC3E}">
        <p14:creationId xmlns:p14="http://schemas.microsoft.com/office/powerpoint/2010/main" val="293829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err="1">
                <a:solidFill>
                  <a:srgbClr val="202122"/>
                </a:solidFill>
                <a:effectLst/>
                <a:latin typeface="Arial" panose="020B0604020202020204" pitchFamily="34" charset="0"/>
              </a:rPr>
              <a:t>Indtil</a:t>
            </a:r>
            <a:r>
              <a:rPr lang="en-GB" b="0" i="0" u="none" strike="noStrike" dirty="0">
                <a:solidFill>
                  <a:srgbClr val="202122"/>
                </a:solidFill>
                <a:effectLst/>
                <a:latin typeface="Arial" panose="020B0604020202020204" pitchFamily="34" charset="0"/>
              </a:rPr>
              <a:t> </a:t>
            </a:r>
            <a:r>
              <a:rPr lang="en-GB" b="0" i="0" u="none" strike="noStrike" dirty="0">
                <a:solidFill>
                  <a:srgbClr val="795CB2"/>
                </a:solidFill>
                <a:effectLst/>
                <a:latin typeface="Arial" panose="020B0604020202020204" pitchFamily="34" charset="0"/>
                <a:hlinkClick r:id="rId3" tooltip="1889"/>
              </a:rPr>
              <a:t>1889</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havde</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læreanstalten</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lokaler</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i</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Studiestræde</a:t>
            </a:r>
            <a:r>
              <a:rPr lang="en-GB" b="0" i="0" u="none" strike="noStrike" dirty="0">
                <a:solidFill>
                  <a:srgbClr val="202122"/>
                </a:solidFill>
                <a:effectLst/>
                <a:latin typeface="Arial" panose="020B0604020202020204" pitchFamily="34" charset="0"/>
              </a:rPr>
              <a:t> 35, </a:t>
            </a:r>
            <a:r>
              <a:rPr lang="en-GB" b="0" i="0" u="none" strike="noStrike" dirty="0" err="1">
                <a:solidFill>
                  <a:srgbClr val="202122"/>
                </a:solidFill>
                <a:effectLst/>
                <a:latin typeface="Arial" panose="020B0604020202020204" pitchFamily="34" charset="0"/>
              </a:rPr>
              <a:t>herefter</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i</a:t>
            </a:r>
            <a:r>
              <a:rPr lang="en-GB" b="0" i="0" u="none" strike="noStrike" dirty="0">
                <a:solidFill>
                  <a:srgbClr val="202122"/>
                </a:solidFill>
                <a:effectLst/>
                <a:latin typeface="Arial" panose="020B0604020202020204" pitchFamily="34" charset="0"/>
              </a:rPr>
              <a:t> </a:t>
            </a:r>
            <a:r>
              <a:rPr lang="en-GB" b="0" i="0" u="none" strike="noStrike" dirty="0">
                <a:solidFill>
                  <a:srgbClr val="795CB2"/>
                </a:solidFill>
                <a:effectLst/>
                <a:latin typeface="Arial" panose="020B0604020202020204" pitchFamily="34" charset="0"/>
                <a:hlinkClick r:id="rId4" tooltip="Johan Daniel Herholdt (arkitekt)"/>
              </a:rPr>
              <a:t>J.D. Herholdts</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kompleks</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i</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Sølvgade</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ved</a:t>
            </a:r>
            <a:r>
              <a:rPr lang="en-GB" b="0" i="0" u="none" strike="noStrike" dirty="0">
                <a:solidFill>
                  <a:srgbClr val="202122"/>
                </a:solidFill>
                <a:effectLst/>
                <a:latin typeface="Arial" panose="020B0604020202020204" pitchFamily="34" charset="0"/>
              </a:rPr>
              <a:t> </a:t>
            </a:r>
            <a:r>
              <a:rPr lang="en-GB" b="0" i="0" u="none" strike="noStrike" dirty="0">
                <a:solidFill>
                  <a:srgbClr val="795CB2"/>
                </a:solidFill>
                <a:effectLst/>
                <a:latin typeface="Arial" panose="020B0604020202020204" pitchFamily="34" charset="0"/>
                <a:hlinkClick r:id="rId5" tooltip="Botanisk Have (København)"/>
              </a:rPr>
              <a:t>Botanisk Have (København)</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som</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i</a:t>
            </a:r>
            <a:r>
              <a:rPr lang="en-GB" b="0" i="0" u="none" strike="noStrike" dirty="0">
                <a:solidFill>
                  <a:srgbClr val="202122"/>
                </a:solidFill>
                <a:effectLst/>
                <a:latin typeface="Arial" panose="020B0604020202020204" pitchFamily="34" charset="0"/>
              </a:rPr>
              <a:t> </a:t>
            </a:r>
            <a:r>
              <a:rPr lang="en-GB" b="0" i="0" u="none" strike="noStrike" dirty="0">
                <a:solidFill>
                  <a:srgbClr val="795CB2"/>
                </a:solidFill>
                <a:effectLst/>
                <a:latin typeface="Arial" panose="020B0604020202020204" pitchFamily="34" charset="0"/>
                <a:hlinkClick r:id="rId6" tooltip="1930"/>
              </a:rPr>
              <a:t>1930</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blev</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udvidet</a:t>
            </a:r>
            <a:r>
              <a:rPr lang="en-GB" b="0" i="0" u="none" strike="noStrike" dirty="0">
                <a:solidFill>
                  <a:srgbClr val="202122"/>
                </a:solidFill>
                <a:effectLst/>
                <a:latin typeface="Arial" panose="020B0604020202020204" pitchFamily="34" charset="0"/>
              </a:rPr>
              <a:t> med et </a:t>
            </a:r>
            <a:r>
              <a:rPr lang="en-GB" b="0" i="0" u="none" strike="noStrike" dirty="0" err="1">
                <a:solidFill>
                  <a:srgbClr val="202122"/>
                </a:solidFill>
                <a:effectLst/>
                <a:latin typeface="Arial" panose="020B0604020202020204" pitchFamily="34" charset="0"/>
              </a:rPr>
              <a:t>anlæg</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i</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Øster</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Voldgade</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ved</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arkitekt</a:t>
            </a:r>
            <a:r>
              <a:rPr lang="en-GB" b="0" i="0" u="none" strike="noStrike" dirty="0">
                <a:solidFill>
                  <a:srgbClr val="202122"/>
                </a:solidFill>
                <a:effectLst/>
                <a:latin typeface="Arial" panose="020B0604020202020204" pitchFamily="34" charset="0"/>
              </a:rPr>
              <a:t> </a:t>
            </a:r>
            <a:r>
              <a:rPr lang="en-GB" b="0" i="0" u="none" strike="noStrike" dirty="0">
                <a:solidFill>
                  <a:srgbClr val="795CB2"/>
                </a:solidFill>
                <a:effectLst/>
                <a:latin typeface="Arial" panose="020B0604020202020204" pitchFamily="34" charset="0"/>
                <a:hlinkClick r:id="rId7" tooltip="C.O. Gjerløv-Knudsen"/>
              </a:rPr>
              <a:t>C.O. Gjerløv-Knudsen</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Pladsen</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blev</a:t>
            </a:r>
            <a:r>
              <a:rPr lang="en-GB" b="0" i="0" u="none" strike="noStrike" dirty="0">
                <a:solidFill>
                  <a:srgbClr val="202122"/>
                </a:solidFill>
                <a:effectLst/>
                <a:latin typeface="Arial" panose="020B0604020202020204" pitchFamily="34" charset="0"/>
              </a:rPr>
              <a:t> for </a:t>
            </a:r>
            <a:r>
              <a:rPr lang="en-GB" b="0" i="0" u="none" strike="noStrike" dirty="0" err="1">
                <a:solidFill>
                  <a:srgbClr val="202122"/>
                </a:solidFill>
                <a:effectLst/>
                <a:latin typeface="Arial" panose="020B0604020202020204" pitchFamily="34" charset="0"/>
              </a:rPr>
              <a:t>trang</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så</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i</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perioden</a:t>
            </a:r>
            <a:r>
              <a:rPr lang="en-GB" b="0" i="0" u="none" strike="noStrike" dirty="0">
                <a:solidFill>
                  <a:srgbClr val="202122"/>
                </a:solidFill>
                <a:effectLst/>
                <a:latin typeface="Arial" panose="020B0604020202020204" pitchFamily="34" charset="0"/>
              </a:rPr>
              <a:t> </a:t>
            </a:r>
            <a:r>
              <a:rPr lang="en-GB" b="0" i="0" u="none" strike="noStrike" dirty="0">
                <a:solidFill>
                  <a:srgbClr val="795CB2"/>
                </a:solidFill>
                <a:effectLst/>
                <a:latin typeface="Arial" panose="020B0604020202020204" pitchFamily="34" charset="0"/>
                <a:hlinkClick r:id="rId8" tooltip="1962"/>
              </a:rPr>
              <a:t>1962</a:t>
            </a:r>
            <a:r>
              <a:rPr lang="en-GB" b="0" i="0" u="none" strike="noStrike" dirty="0">
                <a:solidFill>
                  <a:srgbClr val="202122"/>
                </a:solidFill>
                <a:effectLst/>
                <a:latin typeface="Arial" panose="020B0604020202020204" pitchFamily="34" charset="0"/>
              </a:rPr>
              <a:t>-</a:t>
            </a:r>
            <a:r>
              <a:rPr lang="en-GB" b="0" i="0" u="none" strike="noStrike" dirty="0">
                <a:solidFill>
                  <a:srgbClr val="795CB2"/>
                </a:solidFill>
                <a:effectLst/>
                <a:latin typeface="Arial" panose="020B0604020202020204" pitchFamily="34" charset="0"/>
                <a:hlinkClick r:id="rId9" tooltip="1974"/>
              </a:rPr>
              <a:t>1974</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flyttede</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uddannelsesinstitutionen</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til</a:t>
            </a:r>
            <a:r>
              <a:rPr lang="en-GB" b="0" i="0" u="none" strike="noStrike" dirty="0">
                <a:solidFill>
                  <a:srgbClr val="202122"/>
                </a:solidFill>
                <a:effectLst/>
                <a:latin typeface="Arial" panose="020B0604020202020204" pitchFamily="34" charset="0"/>
              </a:rPr>
              <a:t> </a:t>
            </a:r>
            <a:r>
              <a:rPr lang="en-GB" b="0" i="0" u="none" strike="noStrike" dirty="0">
                <a:solidFill>
                  <a:srgbClr val="795CB2"/>
                </a:solidFill>
                <a:effectLst/>
                <a:latin typeface="Arial" panose="020B0604020202020204" pitchFamily="34" charset="0"/>
                <a:hlinkClick r:id="rId10" tooltip="Lundtoftesletten"/>
              </a:rPr>
              <a:t>Lundtoftesletten</a:t>
            </a:r>
            <a:r>
              <a:rPr lang="en-GB" b="0" i="0" u="none" strike="noStrike" dirty="0">
                <a:solidFill>
                  <a:srgbClr val="202122"/>
                </a:solidFill>
                <a:effectLst/>
                <a:latin typeface="Arial" panose="020B0604020202020204" pitchFamily="34" charset="0"/>
              </a:rPr>
              <a:t> </a:t>
            </a:r>
            <a:r>
              <a:rPr lang="en-GB" b="0" i="0" u="none" strike="noStrike" dirty="0" err="1">
                <a:solidFill>
                  <a:srgbClr val="202122"/>
                </a:solidFill>
                <a:effectLst/>
                <a:latin typeface="Arial" panose="020B0604020202020204" pitchFamily="34" charset="0"/>
              </a:rPr>
              <a:t>ved</a:t>
            </a:r>
            <a:r>
              <a:rPr lang="en-GB" b="0" i="0" u="none" strike="noStrike" dirty="0">
                <a:solidFill>
                  <a:srgbClr val="202122"/>
                </a:solidFill>
                <a:effectLst/>
                <a:latin typeface="Arial" panose="020B0604020202020204" pitchFamily="34" charset="0"/>
              </a:rPr>
              <a:t> </a:t>
            </a:r>
            <a:r>
              <a:rPr lang="en-GB" b="0" i="0" u="none" strike="noStrike" dirty="0">
                <a:solidFill>
                  <a:srgbClr val="795CB2"/>
                </a:solidFill>
                <a:effectLst/>
                <a:latin typeface="Arial" panose="020B0604020202020204" pitchFamily="34" charset="0"/>
                <a:hlinkClick r:id="rId11" tooltip="Kongens Lyngby"/>
              </a:rPr>
              <a:t>Lyngby</a:t>
            </a:r>
            <a:r>
              <a:rPr lang="en-GB" b="0" i="0" u="none" strike="noStrike" dirty="0">
                <a:solidFill>
                  <a:srgbClr val="202122"/>
                </a:solidFill>
                <a:effectLst/>
                <a:latin typeface="Arial" panose="020B0604020202020204" pitchFamily="34" charset="0"/>
              </a:rPr>
              <a:t>.</a:t>
            </a:r>
          </a:p>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6</a:t>
            </a:fld>
            <a:endParaRPr lang="sv-SE"/>
          </a:p>
        </p:txBody>
      </p:sp>
    </p:spTree>
    <p:extLst>
      <p:ext uri="{BB962C8B-B14F-4D97-AF65-F5344CB8AC3E}">
        <p14:creationId xmlns:p14="http://schemas.microsoft.com/office/powerpoint/2010/main" val="12761216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r>
              <a:rPr lang="sv-SE"/>
              <a:t>October 2023</a:t>
            </a:r>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endParaRPr lang="sv-SE"/>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r>
              <a:rPr lang="sv-SE"/>
              <a:t>October 2023</a:t>
            </a:r>
            <a:endParaRPr lang="sv-SE" dirty="0"/>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1_One column">
    <p:spTree>
      <p:nvGrpSpPr>
        <p:cNvPr id="1" name=""/>
        <p:cNvGrpSpPr/>
        <p:nvPr/>
      </p:nvGrpSpPr>
      <p:grpSpPr>
        <a:xfrm>
          <a:off x="0" y="0"/>
          <a:ext cx="0" cy="0"/>
          <a:chOff x="0" y="0"/>
          <a:chExt cx="0" cy="0"/>
        </a:xfrm>
      </p:grpSpPr>
      <p:sp>
        <p:nvSpPr>
          <p:cNvPr id="60" name="Headline"/>
          <p:cNvSpPr txBox="1">
            <a:spLocks noGrp="1"/>
          </p:cNvSpPr>
          <p:nvPr>
            <p:ph type="title" hasCustomPrompt="1"/>
          </p:nvPr>
        </p:nvSpPr>
        <p:spPr>
          <a:xfrm>
            <a:off x="1103708" y="265372"/>
            <a:ext cx="9360001" cy="657340"/>
          </a:xfrm>
          <a:prstGeom prst="rect">
            <a:avLst/>
          </a:prstGeom>
        </p:spPr>
        <p:txBody>
          <a:bodyPr lIns="18000" tIns="18000" rIns="18000" bIns="18000">
            <a:normAutofit/>
          </a:bodyPr>
          <a:lstStyle/>
          <a:p>
            <a:r>
              <a:t>Headline</a:t>
            </a:r>
          </a:p>
        </p:txBody>
      </p:sp>
      <p:sp>
        <p:nvSpPr>
          <p:cNvPr id="61" name="Slide Number"/>
          <p:cNvSpPr txBox="1">
            <a:spLocks noGrp="1"/>
          </p:cNvSpPr>
          <p:nvPr>
            <p:ph type="sldNum" sz="quarter" idx="2"/>
          </p:nvPr>
        </p:nvSpPr>
        <p:spPr>
          <a:xfrm>
            <a:off x="11261341" y="6548612"/>
            <a:ext cx="217151" cy="218441"/>
          </a:xfrm>
          <a:prstGeom prst="rect">
            <a:avLst/>
          </a:prstGeom>
        </p:spPr>
        <p:txBody>
          <a:bodyPr/>
          <a:lstStyle/>
          <a:p>
            <a:fld id="{86CB4B4D-7CA3-9044-876B-883B54F8677D}" type="slidenum">
              <a:t>‹#›</a:t>
            </a:fld>
            <a:endParaRPr/>
          </a:p>
        </p:txBody>
      </p:sp>
      <p:sp>
        <p:nvSpPr>
          <p:cNvPr id="62" name="Body Level One…"/>
          <p:cNvSpPr txBox="1">
            <a:spLocks noGrp="1"/>
          </p:cNvSpPr>
          <p:nvPr>
            <p:ph type="body" sz="quarter" idx="1" hasCustomPrompt="1"/>
          </p:nvPr>
        </p:nvSpPr>
        <p:spPr>
          <a:xfrm>
            <a:off x="1103708" y="931026"/>
            <a:ext cx="9360001" cy="507076"/>
          </a:xfrm>
          <a:prstGeom prst="rect">
            <a:avLst/>
          </a:prstGeom>
        </p:spPr>
        <p:txBody>
          <a:bodyPr lIns="18000" tIns="18000" rIns="18000" bIns="18000">
            <a:normAutofit/>
          </a:bodyPr>
          <a:lstStyle>
            <a:lvl1pPr marL="0" indent="0">
              <a:spcBef>
                <a:spcPts val="0"/>
              </a:spcBef>
              <a:buClrTx/>
              <a:buSzTx/>
              <a:buFontTx/>
              <a:buNone/>
              <a:defRPr sz="2200">
                <a:solidFill>
                  <a:schemeClr val="accent1"/>
                </a:solidFill>
              </a:defRPr>
            </a:lvl1pPr>
            <a:lvl2pPr marL="0" indent="82550">
              <a:spcBef>
                <a:spcPts val="0"/>
              </a:spcBef>
              <a:buClrTx/>
              <a:buSzTx/>
              <a:buFontTx/>
              <a:buNone/>
              <a:defRPr sz="2200">
                <a:solidFill>
                  <a:schemeClr val="accent1"/>
                </a:solidFill>
              </a:defRPr>
            </a:lvl2pPr>
            <a:lvl3pPr marL="638351" indent="-306563">
              <a:spcBef>
                <a:spcPts val="0"/>
              </a:spcBef>
              <a:buClrTx/>
              <a:buFontTx/>
              <a:defRPr sz="2200">
                <a:solidFill>
                  <a:schemeClr val="accent1"/>
                </a:solidFill>
              </a:defRPr>
            </a:lvl3pPr>
            <a:lvl4pPr marL="927299" indent="-320874">
              <a:spcBef>
                <a:spcPts val="0"/>
              </a:spcBef>
              <a:buClrTx/>
              <a:buFontTx/>
              <a:defRPr sz="2200">
                <a:solidFill>
                  <a:schemeClr val="accent1"/>
                </a:solidFill>
              </a:defRPr>
            </a:lvl4pPr>
            <a:lvl5pPr marL="1169987" indent="-314325">
              <a:spcBef>
                <a:spcPts val="0"/>
              </a:spcBef>
              <a:buClrTx/>
              <a:buFontTx/>
              <a:defRPr sz="2200">
                <a:solidFill>
                  <a:schemeClr val="accent1"/>
                </a:solidFill>
              </a:defRPr>
            </a:lvl5pPr>
          </a:lstStyle>
          <a:p>
            <a:r>
              <a:t>Sub-headline</a:t>
            </a:r>
          </a:p>
          <a:p>
            <a:pPr lvl="1"/>
            <a:endParaRPr/>
          </a:p>
          <a:p>
            <a:pPr lvl="2"/>
            <a:endParaRPr/>
          </a:p>
          <a:p>
            <a:pPr lvl="3"/>
            <a:endParaRPr/>
          </a:p>
          <a:p>
            <a:pPr lvl="4"/>
            <a:endParaRPr/>
          </a:p>
        </p:txBody>
      </p:sp>
      <p:sp>
        <p:nvSpPr>
          <p:cNvPr id="63" name="Rektangel 9"/>
          <p:cNvSpPr/>
          <p:nvPr/>
        </p:nvSpPr>
        <p:spPr>
          <a:xfrm>
            <a:off x="0" y="447675"/>
            <a:ext cx="292101" cy="6410325"/>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pic>
        <p:nvPicPr>
          <p:cNvPr id="64" name="Bildobjekt 10" descr="Bildobjekt 10"/>
          <p:cNvPicPr>
            <a:picLocks noChangeAspect="1"/>
          </p:cNvPicPr>
          <p:nvPr/>
        </p:nvPicPr>
        <p:blipFill>
          <a:blip r:embed="rId2"/>
          <a:stretch>
            <a:fillRect/>
          </a:stretch>
        </p:blipFill>
        <p:spPr>
          <a:xfrm>
            <a:off x="10924610" y="417442"/>
            <a:ext cx="826395" cy="800101"/>
          </a:xfrm>
          <a:prstGeom prst="rect">
            <a:avLst/>
          </a:prstGeom>
          <a:ln w="12700">
            <a:miter lim="400000"/>
          </a:ln>
        </p:spPr>
      </p:pic>
    </p:spTree>
    <p:extLst>
      <p:ext uri="{BB962C8B-B14F-4D97-AF65-F5344CB8AC3E}">
        <p14:creationId xmlns:p14="http://schemas.microsoft.com/office/powerpoint/2010/main" val="85349917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r>
              <a:rPr lang="sv-SE"/>
              <a:t>October 2023</a:t>
            </a:r>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r>
              <a:rPr lang="sv-SE"/>
              <a:t>October 2023</a:t>
            </a:r>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r>
              <a:rPr lang="sv-SE"/>
              <a:t>October 2023</a:t>
            </a:r>
            <a:endParaRPr lang="sv-SE" dirty="0"/>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r>
              <a:rPr lang="sv-SE"/>
              <a:t>October 2023</a:t>
            </a:r>
            <a:endParaRPr lang="sv-SE" dirty="0"/>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r>
              <a:rPr lang="sv-SE"/>
              <a:t>October 2023</a:t>
            </a:r>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r>
              <a:rPr lang="sv-SE"/>
              <a:t>October 2023</a:t>
            </a:r>
            <a:endParaRPr lang="sv-SE" dirty="0"/>
          </a:p>
        </p:txBody>
      </p: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r>
              <a:rPr lang="sv-SE"/>
              <a:t>October 2023</a:t>
            </a:r>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endParaRPr lang="sv-SE"/>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 id="214748367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scipp.github.io/esssans/" TargetMode="External"/><Relationship Id="rId2" Type="http://schemas.openxmlformats.org/officeDocument/2006/relationships/hyperlink" Target="https://scipp.github.io/ess/instruments/loki/sans2d_to_I_of_Q.html" TargetMode="External"/><Relationship Id="rId1" Type="http://schemas.openxmlformats.org/officeDocument/2006/relationships/slideLayout" Target="../slideLayouts/slideLayout6.xml"/><Relationship Id="rId4" Type="http://schemas.openxmlformats.org/officeDocument/2006/relationships/image" Target="../media/image7.tiff"/></Relationships>
</file>

<file path=ppt/slides/_rels/slide12.xml.rels><?xml version="1.0" encoding="UTF-8" standalone="yes"?>
<Relationships xmlns="http://schemas.openxmlformats.org/package/2006/relationships"><Relationship Id="rId3" Type="http://schemas.openxmlformats.org/officeDocument/2006/relationships/hyperlink" Target="https://scipp.github.io/sciline/" TargetMode="External"/><Relationship Id="rId2" Type="http://schemas.openxmlformats.org/officeDocument/2006/relationships/image" Target="../media/image7.tiff"/><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tiff"/><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ess-dmsc-dram.github.io/dmsc-school/intro.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github.com/easyScience/EasyDiffractionBeta/releases/tag/v0.9.0-alpha8" TargetMode="External"/><Relationship Id="rId2" Type="http://schemas.openxmlformats.org/officeDocument/2006/relationships/image" Target="../media/image7.tiff"/><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tiff"/><Relationship Id="rId1" Type="http://schemas.openxmlformats.org/officeDocument/2006/relationships/slideLayout" Target="../slideLayouts/slideLayout6.xml"/><Relationship Id="rId6" Type="http://schemas.openxmlformats.org/officeDocument/2006/relationships/hyperlink" Target="https://ess-dmsc-dram.github.io/dmsc-school/intro.html"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hyperlink" Target="https://panlearningjhub.esss.dk/dmscsummerschool2023" TargetMode="External"/><Relationship Id="rId2" Type="http://schemas.openxmlformats.org/officeDocument/2006/relationships/hyperlink" Target="https://e-learning.pan-training.eu/course/view.php?id=135" TargetMode="External"/><Relationship Id="rId1" Type="http://schemas.openxmlformats.org/officeDocument/2006/relationships/slideLayout" Target="../slideLayouts/slideLayout6.xml"/><Relationship Id="rId4" Type="http://schemas.openxmlformats.org/officeDocument/2006/relationships/image" Target="../media/image7.tiff"/></Relationships>
</file>

<file path=ppt/slides/_rels/slide1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hyperlink" Target="https://e-learning.pan-training.eu/course/view.php?id=135" TargetMode="External"/><Relationship Id="rId3" Type="http://schemas.openxmlformats.org/officeDocument/2006/relationships/image" Target="../media/image34.png"/><Relationship Id="rId7" Type="http://schemas.openxmlformats.org/officeDocument/2006/relationships/image" Target="../media/image44.png"/><Relationship Id="rId2" Type="http://schemas.openxmlformats.org/officeDocument/2006/relationships/image" Target="../media/image7.tiff"/><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ess-dmsc-dram.github.io/dmsc-school/intro.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hyperlink" Target="https://arxiv.org/pdf/2309.17333.pdf"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5" Type="http://schemas.openxmlformats.org/officeDocument/2006/relationships/image" Target="../media/image48.jpe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tof.readthedocs.io/" TargetMode="External"/><Relationship Id="rId2" Type="http://schemas.openxmlformats.org/officeDocument/2006/relationships/image" Target="../media/image7.tiff"/><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21.tiff"/><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tiff"/><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7.tiff"/><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1C2301-9878-8149-B45D-DA0C30AD7B6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0267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822C-6102-424E-B0AA-B7DA97561079}"/>
              </a:ext>
            </a:extLst>
          </p:cNvPr>
          <p:cNvSpPr>
            <a:spLocks noGrp="1"/>
          </p:cNvSpPr>
          <p:nvPr>
            <p:ph type="title"/>
          </p:nvPr>
        </p:nvSpPr>
        <p:spPr/>
        <p:txBody>
          <a:bodyPr/>
          <a:lstStyle/>
          <a:p>
            <a:r>
              <a:rPr lang="en-GB" dirty="0" err="1"/>
              <a:t>Scipp</a:t>
            </a:r>
            <a:r>
              <a:rPr lang="en-GB" dirty="0"/>
              <a:t> – Updates 3 </a:t>
            </a:r>
          </a:p>
        </p:txBody>
      </p:sp>
      <p:sp>
        <p:nvSpPr>
          <p:cNvPr id="4" name="Slide Number Placeholder 3">
            <a:extLst>
              <a:ext uri="{FF2B5EF4-FFF2-40B4-BE49-F238E27FC236}">
                <a16:creationId xmlns:a16="http://schemas.microsoft.com/office/drawing/2014/main" id="{25C577EF-82AA-7C44-9439-951FAD4669A1}"/>
              </a:ext>
            </a:extLst>
          </p:cNvPr>
          <p:cNvSpPr>
            <a:spLocks noGrp="1"/>
          </p:cNvSpPr>
          <p:nvPr>
            <p:ph type="sldNum" sz="quarter" idx="12"/>
          </p:nvPr>
        </p:nvSpPr>
        <p:spPr>
          <a:xfrm>
            <a:off x="8718356" y="6292707"/>
            <a:ext cx="2743200" cy="365125"/>
          </a:xfrm>
        </p:spPr>
        <p:txBody>
          <a:bodyPr/>
          <a:lstStyle/>
          <a:p>
            <a:fld id="{F7283078-D760-1647-8B80-66BA8B52336D}" type="slidenum">
              <a:rPr lang="sv-SE" smtClean="0"/>
              <a:t>10</a:t>
            </a:fld>
            <a:endParaRPr lang="sv-SE"/>
          </a:p>
        </p:txBody>
      </p:sp>
      <p:sp>
        <p:nvSpPr>
          <p:cNvPr id="7" name="Text Placeholder 6">
            <a:extLst>
              <a:ext uri="{FF2B5EF4-FFF2-40B4-BE49-F238E27FC236}">
                <a16:creationId xmlns:a16="http://schemas.microsoft.com/office/drawing/2014/main" id="{B419B969-3FAF-4940-80A3-58136D4A7612}"/>
              </a:ext>
            </a:extLst>
          </p:cNvPr>
          <p:cNvSpPr>
            <a:spLocks noGrp="1"/>
          </p:cNvSpPr>
          <p:nvPr>
            <p:ph type="body" sz="quarter" idx="14"/>
          </p:nvPr>
        </p:nvSpPr>
        <p:spPr/>
        <p:txBody>
          <a:bodyPr/>
          <a:lstStyle/>
          <a:p>
            <a:r>
              <a:rPr lang="en-US" sz="1800" dirty="0">
                <a:effectLst/>
                <a:latin typeface="Cambria" panose="02040503050406030204" pitchFamily="18" charset="0"/>
                <a:ea typeface="Cambria" panose="02040503050406030204" pitchFamily="18" charset="0"/>
                <a:cs typeface="Times New Roman" panose="02020603050405020304" pitchFamily="18" charset="0"/>
              </a:rPr>
              <a:t>Breaking apart the </a:t>
            </a:r>
            <a:r>
              <a:rPr lang="en-US" sz="1800" dirty="0" err="1">
                <a:effectLst/>
                <a:latin typeface="Consolas" panose="020B0609020204030204" pitchFamily="49" charset="0"/>
                <a:ea typeface="Cambria" panose="02040503050406030204" pitchFamily="18" charset="0"/>
                <a:cs typeface="Times New Roman" panose="02020603050405020304" pitchFamily="18" charset="0"/>
              </a:rPr>
              <a:t>ess</a:t>
            </a:r>
            <a:r>
              <a:rPr lang="en-US" sz="1800" dirty="0">
                <a:effectLst/>
                <a:latin typeface="Cambria" panose="02040503050406030204" pitchFamily="18" charset="0"/>
                <a:ea typeface="Cambria" panose="02040503050406030204" pitchFamily="18" charset="0"/>
                <a:cs typeface="Times New Roman" panose="02020603050405020304" pitchFamily="18" charset="0"/>
              </a:rPr>
              <a:t> package</a:t>
            </a:r>
            <a:r>
              <a:rPr lang="en-SE" sz="1400" dirty="0">
                <a:effectLst/>
              </a:rPr>
              <a:t> </a:t>
            </a:r>
            <a:endParaRPr lang="en-GB" dirty="0"/>
          </a:p>
        </p:txBody>
      </p:sp>
      <p:pic>
        <p:nvPicPr>
          <p:cNvPr id="15" name="Picture 14">
            <a:extLst>
              <a:ext uri="{FF2B5EF4-FFF2-40B4-BE49-F238E27FC236}">
                <a16:creationId xmlns:a16="http://schemas.microsoft.com/office/drawing/2014/main" id="{08F6BE9F-69B3-124F-A37C-E2D84119EB14}"/>
              </a:ext>
            </a:extLst>
          </p:cNvPr>
          <p:cNvPicPr>
            <a:picLocks noChangeAspect="1"/>
          </p:cNvPicPr>
          <p:nvPr/>
        </p:nvPicPr>
        <p:blipFill>
          <a:blip r:embed="rId2"/>
          <a:stretch>
            <a:fillRect/>
          </a:stretch>
        </p:blipFill>
        <p:spPr>
          <a:xfrm>
            <a:off x="10089956" y="424650"/>
            <a:ext cx="792661" cy="720000"/>
          </a:xfrm>
          <a:prstGeom prst="rect">
            <a:avLst/>
          </a:prstGeom>
        </p:spPr>
      </p:pic>
      <p:sp>
        <p:nvSpPr>
          <p:cNvPr id="13" name="Rectangle 12">
            <a:extLst>
              <a:ext uri="{FF2B5EF4-FFF2-40B4-BE49-F238E27FC236}">
                <a16:creationId xmlns:a16="http://schemas.microsoft.com/office/drawing/2014/main" id="{7D27725B-5738-5B47-A125-FEA413EB87F1}"/>
              </a:ext>
            </a:extLst>
          </p:cNvPr>
          <p:cNvSpPr/>
          <p:nvPr/>
        </p:nvSpPr>
        <p:spPr>
          <a:xfrm>
            <a:off x="10610850" y="4772025"/>
            <a:ext cx="923925" cy="866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C135DE9-FD75-A1B7-719B-767303744998}"/>
              </a:ext>
            </a:extLst>
          </p:cNvPr>
          <p:cNvSpPr txBox="1"/>
          <p:nvPr/>
        </p:nvSpPr>
        <p:spPr>
          <a:xfrm>
            <a:off x="946599" y="1576619"/>
            <a:ext cx="9674219" cy="4154984"/>
          </a:xfrm>
          <a:prstGeom prst="rect">
            <a:avLst/>
          </a:prstGeom>
          <a:noFill/>
        </p:spPr>
        <p:txBody>
          <a:bodyPr wrap="square" rtlCol="0">
            <a:spAutoFit/>
          </a:bodyPr>
          <a:lstStyle/>
          <a:p>
            <a:pPr marL="285750" indent="-285750">
              <a:spcBef>
                <a:spcPts val="900"/>
              </a:spcBef>
              <a:spcAft>
                <a:spcPts val="900"/>
              </a:spcAft>
              <a:buFont typeface="Arial" panose="020B0604020202020204" pitchFamily="34" charset="0"/>
              <a:buChar char="•"/>
            </a:pPr>
            <a:r>
              <a:rPr lang="en-US" sz="1800" b="1" dirty="0">
                <a:effectLst/>
                <a:latin typeface="Cambria" panose="02040503050406030204" pitchFamily="18" charset="0"/>
                <a:ea typeface="Cambria" panose="02040503050406030204" pitchFamily="18" charset="0"/>
                <a:cs typeface="Times New Roman" panose="02020603050405020304" pitchFamily="18" charset="0"/>
              </a:rPr>
              <a:t>The </a:t>
            </a:r>
            <a:r>
              <a:rPr lang="en-US" sz="1800" b="1" dirty="0" err="1">
                <a:effectLst/>
                <a:latin typeface="Consolas" panose="020B0609020204030204" pitchFamily="49" charset="0"/>
                <a:ea typeface="Cambria" panose="02040503050406030204" pitchFamily="18" charset="0"/>
                <a:cs typeface="Times New Roman" panose="02020603050405020304" pitchFamily="18" charset="0"/>
              </a:rPr>
              <a:t>ess</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package has long served as a collection of all ESS-specific data reduction code.</a:t>
            </a:r>
            <a:r>
              <a:rPr lang="en-US" sz="1800" dirty="0">
                <a:effectLst/>
                <a:latin typeface="Cambria" panose="02040503050406030204" pitchFamily="18" charset="0"/>
                <a:ea typeface="Cambria" panose="02040503050406030204" pitchFamily="18" charset="0"/>
                <a:cs typeface="Times New Roman" panose="02020603050405020304" pitchFamily="18" charset="0"/>
              </a:rPr>
              <a:t> It contains submodules for instruments, techniques, and generic helpers. We have, however, struggled for a while with keeping it up to date with developments in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Scipp</a:t>
            </a:r>
            <a:r>
              <a:rPr lang="en-US" sz="1800" dirty="0">
                <a:effectLst/>
                <a:latin typeface="Cambria" panose="02040503050406030204" pitchFamily="18" charset="0"/>
                <a:ea typeface="Cambria" panose="02040503050406030204" pitchFamily="18" charset="0"/>
                <a:cs typeface="Times New Roman" panose="02020603050405020304" pitchFamily="18" charset="0"/>
              </a:rPr>
              <a:t> and other libraries, as it proved </a:t>
            </a:r>
            <a:r>
              <a:rPr lang="en-US" sz="1800" b="1" dirty="0">
                <a:effectLst/>
                <a:latin typeface="Cambria" panose="02040503050406030204" pitchFamily="18" charset="0"/>
                <a:ea typeface="Cambria" panose="02040503050406030204" pitchFamily="18" charset="0"/>
                <a:cs typeface="Times New Roman" panose="02020603050405020304" pitchFamily="18" charset="0"/>
              </a:rPr>
              <a:t>challenging to update all techniques “in sync”</a:t>
            </a:r>
            <a:r>
              <a:rPr lang="en-US" sz="1800" dirty="0">
                <a:effectLst/>
                <a:latin typeface="Cambria" panose="02040503050406030204" pitchFamily="18" charset="0"/>
                <a:ea typeface="Cambria" panose="02040503050406030204" pitchFamily="18" charset="0"/>
                <a:cs typeface="Times New Roman" panose="02020603050405020304" pitchFamily="18" charset="0"/>
              </a:rPr>
              <a:t>, in particular in light of ongoing developments.</a:t>
            </a:r>
            <a:endParaRPr lang="en-SE"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indent="-285750">
              <a:spcBef>
                <a:spcPts val="900"/>
              </a:spcBef>
              <a:spcAft>
                <a:spcPts val="900"/>
              </a:spcAft>
              <a:buFont typeface="Arial" panose="020B0604020202020204" pitchFamily="34" charset="0"/>
              <a:buChar char="•"/>
            </a:pPr>
            <a:r>
              <a:rPr lang="en-US" sz="1800" dirty="0">
                <a:effectLst/>
                <a:latin typeface="Cambria" panose="02040503050406030204" pitchFamily="18" charset="0"/>
                <a:ea typeface="Cambria" panose="02040503050406030204" pitchFamily="18" charset="0"/>
                <a:cs typeface="Times New Roman" panose="02020603050405020304" pitchFamily="18" charset="0"/>
              </a:rPr>
              <a:t>As an example, this approach prevents releasing new features and </a:t>
            </a:r>
            <a:r>
              <a:rPr lang="en-US" sz="1800" b="1" dirty="0">
                <a:effectLst/>
                <a:latin typeface="Cambria" panose="02040503050406030204" pitchFamily="18" charset="0"/>
                <a:ea typeface="Cambria" panose="02040503050406030204" pitchFamily="18" charset="0"/>
                <a:cs typeface="Times New Roman" panose="02020603050405020304" pitchFamily="18" charset="0"/>
              </a:rPr>
              <a:t>bugfixes for instrument A if instrument B is not yet ready for release</a:t>
            </a:r>
            <a:r>
              <a:rPr lang="en-US" sz="1800" dirty="0">
                <a:effectLst/>
                <a:latin typeface="Cambria" panose="02040503050406030204" pitchFamily="18" charset="0"/>
                <a:ea typeface="Cambria" panose="02040503050406030204" pitchFamily="18" charset="0"/>
                <a:cs typeface="Times New Roman" panose="02020603050405020304" pitchFamily="18" charset="0"/>
              </a:rPr>
              <a:t>. While this has a relatively low impact currently, we believe it would turn into a major problem when entering hot-commissioning.</a:t>
            </a:r>
            <a:endParaRPr lang="en-SE"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indent="-285750">
              <a:spcBef>
                <a:spcPts val="900"/>
              </a:spcBef>
              <a:spcAft>
                <a:spcPts val="900"/>
              </a:spcAft>
              <a:buFont typeface="Arial" panose="020B0604020202020204" pitchFamily="34" charset="0"/>
              <a:buChar char="•"/>
            </a:pPr>
            <a:r>
              <a:rPr lang="en-US" sz="1800" dirty="0">
                <a:effectLst/>
                <a:latin typeface="Cambria" panose="02040503050406030204" pitchFamily="18" charset="0"/>
                <a:ea typeface="Cambria" panose="02040503050406030204" pitchFamily="18" charset="0"/>
                <a:cs typeface="Times New Roman" panose="02020603050405020304" pitchFamily="18" charset="0"/>
              </a:rPr>
              <a:t>A second issue is that dependencies for all techniques are tied together. For example, some techniques </a:t>
            </a:r>
            <a:r>
              <a:rPr lang="en-US" sz="1800" b="1" dirty="0">
                <a:effectLst/>
                <a:latin typeface="Cambria" panose="02040503050406030204" pitchFamily="18" charset="0"/>
                <a:ea typeface="Cambria" panose="02040503050406030204" pitchFamily="18" charset="0"/>
                <a:cs typeface="Times New Roman" panose="02020603050405020304" pitchFamily="18" charset="0"/>
              </a:rPr>
              <a:t>may depend on Mantid which is not available via </a:t>
            </a:r>
            <a:r>
              <a:rPr lang="en-US" sz="1800" b="1" dirty="0">
                <a:effectLst/>
                <a:latin typeface="Consolas" panose="020B0609020204030204" pitchFamily="49" charset="0"/>
                <a:ea typeface="Cambria" panose="02040503050406030204" pitchFamily="18" charset="0"/>
                <a:cs typeface="Times New Roman" panose="02020603050405020304" pitchFamily="18" charset="0"/>
              </a:rPr>
              <a:t>pip</a:t>
            </a:r>
            <a:r>
              <a:rPr lang="en-US" sz="1800" dirty="0">
                <a:effectLst/>
                <a:latin typeface="Cambria" panose="02040503050406030204" pitchFamily="18" charset="0"/>
                <a:ea typeface="Cambria" panose="02040503050406030204" pitchFamily="18" charset="0"/>
                <a:cs typeface="Times New Roman" panose="02020603050405020304" pitchFamily="18" charset="0"/>
              </a:rPr>
              <a:t>. This slows down continuous-integration and releases as </a:t>
            </a:r>
            <a:r>
              <a:rPr lang="en-US" sz="1800" dirty="0" err="1">
                <a:effectLst/>
                <a:latin typeface="Consolas" panose="020B0609020204030204" pitchFamily="49" charset="0"/>
                <a:ea typeface="Cambria" panose="02040503050406030204" pitchFamily="18" charset="0"/>
                <a:cs typeface="Times New Roman" panose="02020603050405020304" pitchFamily="18" charset="0"/>
              </a:rPr>
              <a:t>conda</a:t>
            </a:r>
            <a:r>
              <a:rPr lang="en-US" sz="1800" dirty="0">
                <a:effectLst/>
                <a:latin typeface="Cambria" panose="02040503050406030204" pitchFamily="18" charset="0"/>
                <a:ea typeface="Cambria" panose="02040503050406030204" pitchFamily="18" charset="0"/>
                <a:cs typeface="Times New Roman" panose="02020603050405020304" pitchFamily="18" charset="0"/>
              </a:rPr>
              <a:t> has to be used. Furthermore, </a:t>
            </a:r>
            <a:r>
              <a:rPr lang="en-US" sz="1800" b="1" dirty="0">
                <a:effectLst/>
                <a:latin typeface="Cambria" panose="02040503050406030204" pitchFamily="18" charset="0"/>
                <a:ea typeface="Cambria" panose="02040503050406030204" pitchFamily="18" charset="0"/>
                <a:cs typeface="Times New Roman" panose="02020603050405020304" pitchFamily="18" charset="0"/>
              </a:rPr>
              <a:t>Mantid requires a fixed Python version</a:t>
            </a:r>
            <a:r>
              <a:rPr lang="en-US" sz="1800" dirty="0">
                <a:effectLst/>
                <a:latin typeface="Cambria" panose="02040503050406030204" pitchFamily="18" charset="0"/>
                <a:ea typeface="Cambria" panose="02040503050406030204" pitchFamily="18" charset="0"/>
                <a:cs typeface="Times New Roman" panose="02020603050405020304" pitchFamily="18" charset="0"/>
              </a:rPr>
              <a:t>, and would thus prevent techniques that do not even depend on Mantid from using a more recent Python version.</a:t>
            </a:r>
            <a:endParaRPr lang="en-SE" sz="18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2893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3A2D5-7857-32BB-A28E-A794A4F125D2}"/>
              </a:ext>
            </a:extLst>
          </p:cNvPr>
          <p:cNvSpPr>
            <a:spLocks noGrp="1"/>
          </p:cNvSpPr>
          <p:nvPr>
            <p:ph type="title"/>
          </p:nvPr>
        </p:nvSpPr>
        <p:spPr/>
        <p:txBody>
          <a:bodyPr/>
          <a:lstStyle/>
          <a:p>
            <a:r>
              <a:rPr lang="en-GB" dirty="0" err="1"/>
              <a:t>Scipp</a:t>
            </a:r>
            <a:r>
              <a:rPr lang="en-GB" dirty="0"/>
              <a:t> – Updates 4 </a:t>
            </a:r>
          </a:p>
        </p:txBody>
      </p:sp>
      <p:sp>
        <p:nvSpPr>
          <p:cNvPr id="4" name="Slide Number Placeholder 3">
            <a:extLst>
              <a:ext uri="{FF2B5EF4-FFF2-40B4-BE49-F238E27FC236}">
                <a16:creationId xmlns:a16="http://schemas.microsoft.com/office/drawing/2014/main" id="{2A032A4A-D691-992D-07A8-DAB858A28720}"/>
              </a:ext>
            </a:extLst>
          </p:cNvPr>
          <p:cNvSpPr>
            <a:spLocks noGrp="1"/>
          </p:cNvSpPr>
          <p:nvPr>
            <p:ph type="sldNum" sz="quarter" idx="12"/>
          </p:nvPr>
        </p:nvSpPr>
        <p:spPr/>
        <p:txBody>
          <a:bodyPr/>
          <a:lstStyle/>
          <a:p>
            <a:fld id="{F7283078-D760-1647-8B80-66BA8B52336D}" type="slidenum">
              <a:rPr lang="sv-SE" smtClean="0"/>
              <a:t>11</a:t>
            </a:fld>
            <a:endParaRPr lang="sv-SE"/>
          </a:p>
        </p:txBody>
      </p:sp>
      <p:sp>
        <p:nvSpPr>
          <p:cNvPr id="5" name="Content Placeholder 4">
            <a:extLst>
              <a:ext uri="{FF2B5EF4-FFF2-40B4-BE49-F238E27FC236}">
                <a16:creationId xmlns:a16="http://schemas.microsoft.com/office/drawing/2014/main" id="{5889C86D-8A0B-09AE-0650-C98F4DAE069F}"/>
              </a:ext>
            </a:extLst>
          </p:cNvPr>
          <p:cNvSpPr>
            <a:spLocks noGrp="1"/>
          </p:cNvSpPr>
          <p:nvPr>
            <p:ph idx="1"/>
          </p:nvPr>
        </p:nvSpPr>
        <p:spPr>
          <a:xfrm>
            <a:off x="1094400" y="1562400"/>
            <a:ext cx="10273077" cy="4768062"/>
          </a:xfrm>
        </p:spPr>
        <p:txBody>
          <a:bodyPr/>
          <a:lstStyle/>
          <a:p>
            <a:pPr>
              <a:spcBef>
                <a:spcPts val="900"/>
              </a:spcBef>
              <a:spcAft>
                <a:spcPts val="9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With the release of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Sciline</a:t>
            </a:r>
            <a:r>
              <a:rPr lang="en-US" sz="1800" dirty="0">
                <a:effectLst/>
                <a:latin typeface="Cambria" panose="02040503050406030204" pitchFamily="18" charset="0"/>
                <a:ea typeface="Cambria" panose="02040503050406030204" pitchFamily="18" charset="0"/>
                <a:cs typeface="Times New Roman" panose="02020603050405020304" pitchFamily="18" charset="0"/>
              </a:rPr>
              <a:t>, we are now able to move existing workflows to use the new library. As SANS currently is the most developed and most actively used workflow, we have focused on this technique.</a:t>
            </a:r>
            <a:endParaRPr lang="en-SE" sz="1800" dirty="0">
              <a:effectLst/>
              <a:latin typeface="Cambria" panose="02040503050406030204" pitchFamily="18" charset="0"/>
              <a:ea typeface="Cambria" panose="02040503050406030204" pitchFamily="18" charset="0"/>
              <a:cs typeface="Times New Roman" panose="02020603050405020304" pitchFamily="18" charset="0"/>
            </a:endParaRPr>
          </a:p>
          <a:p>
            <a:pPr>
              <a:spcBef>
                <a:spcPts val="900"/>
              </a:spcBef>
              <a:spcAft>
                <a:spcPts val="9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The old (pre-</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Sciline</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hlinkClick r:id="rId2"/>
              </a:rPr>
              <a:t>workflow</a:t>
            </a:r>
            <a:r>
              <a:rPr lang="en-US" sz="1800" dirty="0">
                <a:effectLst/>
                <a:latin typeface="Cambria" panose="02040503050406030204" pitchFamily="18" charset="0"/>
                <a:ea typeface="Cambria" panose="02040503050406030204" pitchFamily="18" charset="0"/>
                <a:cs typeface="Times New Roman" panose="02020603050405020304" pitchFamily="18" charset="0"/>
              </a:rPr>
              <a:t> is available in the </a:t>
            </a:r>
            <a:r>
              <a:rPr lang="en-US" sz="1800" dirty="0" err="1">
                <a:effectLst/>
                <a:latin typeface="Consolas" panose="020B0609020204030204" pitchFamily="49" charset="0"/>
                <a:ea typeface="Cambria" panose="02040503050406030204" pitchFamily="18" charset="0"/>
                <a:cs typeface="Times New Roman" panose="02020603050405020304" pitchFamily="18" charset="0"/>
              </a:rPr>
              <a:t>ess</a:t>
            </a:r>
            <a:r>
              <a:rPr lang="en-US" sz="1800" dirty="0">
                <a:effectLst/>
                <a:latin typeface="Cambria" panose="02040503050406030204" pitchFamily="18" charset="0"/>
                <a:ea typeface="Cambria" panose="02040503050406030204" pitchFamily="18" charset="0"/>
                <a:cs typeface="Times New Roman" panose="02020603050405020304" pitchFamily="18" charset="0"/>
              </a:rPr>
              <a:t> package, in the </a:t>
            </a:r>
            <a:r>
              <a:rPr lang="en-US" sz="1800" dirty="0" err="1">
                <a:effectLst/>
                <a:latin typeface="Consolas" panose="020B0609020204030204" pitchFamily="49" charset="0"/>
                <a:ea typeface="Cambria" panose="02040503050406030204" pitchFamily="18" charset="0"/>
                <a:cs typeface="Times New Roman" panose="02020603050405020304" pitchFamily="18" charset="0"/>
              </a:rPr>
              <a:t>ess.sans</a:t>
            </a:r>
            <a:r>
              <a:rPr lang="en-US" sz="1800" dirty="0">
                <a:effectLst/>
                <a:latin typeface="Cambria" panose="02040503050406030204" pitchFamily="18" charset="0"/>
                <a:ea typeface="Cambria" panose="02040503050406030204" pitchFamily="18" charset="0"/>
                <a:cs typeface="Times New Roman" panose="02020603050405020304" pitchFamily="18" charset="0"/>
              </a:rPr>
              <a:t> module. We have been intending to break the </a:t>
            </a:r>
            <a:r>
              <a:rPr lang="en-US" sz="1800" dirty="0" err="1">
                <a:effectLst/>
                <a:latin typeface="Consolas" panose="020B0609020204030204" pitchFamily="49" charset="0"/>
                <a:ea typeface="Cambria" panose="02040503050406030204" pitchFamily="18" charset="0"/>
                <a:cs typeface="Times New Roman" panose="02020603050405020304" pitchFamily="18" charset="0"/>
              </a:rPr>
              <a:t>ess</a:t>
            </a:r>
            <a:r>
              <a:rPr lang="en-US" sz="1800" dirty="0">
                <a:effectLst/>
                <a:latin typeface="Cambria" panose="02040503050406030204" pitchFamily="18" charset="0"/>
                <a:ea typeface="Cambria" panose="02040503050406030204" pitchFamily="18" charset="0"/>
                <a:cs typeface="Times New Roman" panose="02020603050405020304" pitchFamily="18" charset="0"/>
              </a:rPr>
              <a:t> package into smaller packages for more than a year (see below), and this has hereby been started: The rewrite of the </a:t>
            </a:r>
            <a:r>
              <a:rPr lang="en-US" sz="1800" dirty="0" err="1">
                <a:effectLst/>
                <a:latin typeface="Consolas" panose="020B0609020204030204" pitchFamily="49" charset="0"/>
                <a:ea typeface="Cambria" panose="02040503050406030204" pitchFamily="18" charset="0"/>
                <a:cs typeface="Times New Roman" panose="02020603050405020304" pitchFamily="18" charset="0"/>
              </a:rPr>
              <a:t>ess.sans</a:t>
            </a:r>
            <a:r>
              <a:rPr lang="en-US" sz="1800" dirty="0">
                <a:effectLst/>
                <a:latin typeface="Cambria" panose="02040503050406030204" pitchFamily="18" charset="0"/>
                <a:ea typeface="Cambria" panose="02040503050406030204" pitchFamily="18" charset="0"/>
                <a:cs typeface="Times New Roman" panose="02020603050405020304" pitchFamily="18" charset="0"/>
              </a:rPr>
              <a:t> module can be found in the new </a:t>
            </a:r>
            <a:r>
              <a:rPr lang="en-US" sz="1800"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hlinkClick r:id="rId3"/>
              </a:rPr>
              <a:t>esssans package</a:t>
            </a:r>
            <a:r>
              <a:rPr lang="en-US" sz="1800" dirty="0">
                <a:effectLst/>
                <a:latin typeface="Cambria" panose="02040503050406030204" pitchFamily="18" charset="0"/>
                <a:ea typeface="Cambria" panose="02040503050406030204" pitchFamily="18" charset="0"/>
                <a:cs typeface="Times New Roman" panose="02020603050405020304" pitchFamily="18" charset="0"/>
              </a:rPr>
              <a:t>. While the bulk of the rewrite is complete, it is not done yet, and still has to be rolled out to users.</a:t>
            </a:r>
            <a:endParaRPr lang="en-SE" sz="1800" dirty="0">
              <a:effectLst/>
              <a:latin typeface="Cambria" panose="02040503050406030204" pitchFamily="18" charset="0"/>
              <a:ea typeface="Cambria" panose="02040503050406030204" pitchFamily="18" charset="0"/>
              <a:cs typeface="Times New Roman" panose="02020603050405020304" pitchFamily="18" charset="0"/>
            </a:endParaRPr>
          </a:p>
          <a:p>
            <a:pPr>
              <a:spcBef>
                <a:spcPts val="900"/>
              </a:spcBef>
              <a:spcAft>
                <a:spcPts val="900"/>
              </a:spcAft>
            </a:pPr>
            <a:r>
              <a:rPr lang="en-US" sz="1800" dirty="0" err="1">
                <a:effectLst/>
                <a:latin typeface="Consolas" panose="020B0609020204030204" pitchFamily="49" charset="0"/>
                <a:ea typeface="Cambria" panose="02040503050406030204" pitchFamily="18" charset="0"/>
                <a:cs typeface="Times New Roman" panose="02020603050405020304" pitchFamily="18" charset="0"/>
              </a:rPr>
              <a:t>esssans</a:t>
            </a:r>
            <a:r>
              <a:rPr lang="en-US" sz="1800" dirty="0">
                <a:effectLst/>
                <a:latin typeface="Cambria" panose="02040503050406030204" pitchFamily="18" charset="0"/>
                <a:ea typeface="Cambria" panose="02040503050406030204" pitchFamily="18" charset="0"/>
                <a:cs typeface="Times New Roman" panose="02020603050405020304" pitchFamily="18" charset="0"/>
              </a:rPr>
              <a:t> is spearheading the move to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Sciline</a:t>
            </a:r>
            <a:r>
              <a:rPr lang="en-US" sz="1800" dirty="0">
                <a:effectLst/>
                <a:latin typeface="Cambria" panose="02040503050406030204" pitchFamily="18" charset="0"/>
                <a:ea typeface="Cambria" panose="02040503050406030204" pitchFamily="18" charset="0"/>
                <a:cs typeface="Times New Roman" panose="02020603050405020304" pitchFamily="18" charset="0"/>
              </a:rPr>
              <a:t>, serving multiple purposes:</a:t>
            </a:r>
            <a:endParaRPr lang="en-SE"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spcBef>
                <a:spcPts val="180"/>
              </a:spcBef>
              <a:spcAft>
                <a:spcPts val="180"/>
              </a:spcAft>
              <a:buFont typeface="Arial" panose="020B0604020202020204" pitchFamily="34" charset="0"/>
              <a:buChar char="•"/>
            </a:pPr>
            <a:r>
              <a:rPr lang="en-US" sz="1800" dirty="0">
                <a:effectLst/>
                <a:latin typeface="Cambria" panose="02040503050406030204" pitchFamily="18" charset="0"/>
                <a:ea typeface="Cambria" panose="02040503050406030204" pitchFamily="18" charset="0"/>
                <a:cs typeface="Times New Roman" panose="02020603050405020304" pitchFamily="18" charset="0"/>
              </a:rPr>
              <a:t>Identify remaining problems and usability issues in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Sciline</a:t>
            </a:r>
            <a:r>
              <a:rPr lang="en-US" sz="1800" dirty="0">
                <a:effectLst/>
                <a:latin typeface="Cambria" panose="02040503050406030204" pitchFamily="18" charset="0"/>
                <a:ea typeface="Cambria" panose="02040503050406030204" pitchFamily="18" charset="0"/>
                <a:cs typeface="Times New Roman" panose="02020603050405020304" pitchFamily="18" charset="0"/>
              </a:rPr>
              <a:t>.</a:t>
            </a:r>
            <a:endParaRPr lang="en-SE"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spcBef>
                <a:spcPts val="180"/>
              </a:spcBef>
              <a:spcAft>
                <a:spcPts val="180"/>
              </a:spcAft>
              <a:buFont typeface="Arial" panose="020B0604020202020204" pitchFamily="34" charset="0"/>
              <a:buChar char="•"/>
            </a:pPr>
            <a:r>
              <a:rPr lang="en-US" sz="1800" dirty="0">
                <a:effectLst/>
                <a:latin typeface="Cambria" panose="02040503050406030204" pitchFamily="18" charset="0"/>
                <a:ea typeface="Cambria" panose="02040503050406030204" pitchFamily="18" charset="0"/>
                <a:cs typeface="Times New Roman" panose="02020603050405020304" pitchFamily="18" charset="0"/>
              </a:rPr>
              <a:t>Serve as a full and nontrivial example for how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Sciline</a:t>
            </a:r>
            <a:r>
              <a:rPr lang="en-US" sz="1800" dirty="0">
                <a:effectLst/>
                <a:latin typeface="Cambria" panose="02040503050406030204" pitchFamily="18" charset="0"/>
                <a:ea typeface="Cambria" panose="02040503050406030204" pitchFamily="18" charset="0"/>
                <a:cs typeface="Times New Roman" panose="02020603050405020304" pitchFamily="18" charset="0"/>
              </a:rPr>
              <a:t> can be used to write other data-reduction workflows.</a:t>
            </a:r>
            <a:endParaRPr lang="en-SE"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spcBef>
                <a:spcPts val="180"/>
              </a:spcBef>
              <a:spcAft>
                <a:spcPts val="180"/>
              </a:spcAft>
              <a:buFont typeface="Arial" panose="020B0604020202020204" pitchFamily="34" charset="0"/>
              <a:buChar char="•"/>
            </a:pPr>
            <a:r>
              <a:rPr lang="en-US" sz="1800" dirty="0">
                <a:effectLst/>
                <a:latin typeface="Cambria" panose="02040503050406030204" pitchFamily="18" charset="0"/>
                <a:ea typeface="Cambria" panose="02040503050406030204" pitchFamily="18" charset="0"/>
                <a:cs typeface="Times New Roman" panose="02020603050405020304" pitchFamily="18" charset="0"/>
              </a:rPr>
              <a:t>Enable developments that have deliberately been avoided in the old workflow due to growing complexity, e.g., combining data from multiple input files.</a:t>
            </a:r>
            <a:endParaRPr lang="en-SE" sz="1800" dirty="0">
              <a:effectLst/>
              <a:latin typeface="Cambria" panose="02040503050406030204" pitchFamily="18" charset="0"/>
              <a:ea typeface="Cambria" panose="02040503050406030204" pitchFamily="18" charset="0"/>
              <a:cs typeface="Times New Roman" panose="02020603050405020304" pitchFamily="18" charset="0"/>
            </a:endParaRPr>
          </a:p>
          <a:p>
            <a:endParaRPr lang="en-GB" dirty="0"/>
          </a:p>
        </p:txBody>
      </p:sp>
      <p:sp>
        <p:nvSpPr>
          <p:cNvPr id="7" name="Text Placeholder 6">
            <a:extLst>
              <a:ext uri="{FF2B5EF4-FFF2-40B4-BE49-F238E27FC236}">
                <a16:creationId xmlns:a16="http://schemas.microsoft.com/office/drawing/2014/main" id="{ED35535E-C783-3801-39A1-81535C6E250F}"/>
              </a:ext>
            </a:extLst>
          </p:cNvPr>
          <p:cNvSpPr>
            <a:spLocks noGrp="1"/>
          </p:cNvSpPr>
          <p:nvPr>
            <p:ph type="body" sz="quarter" idx="14"/>
          </p:nvPr>
        </p:nvSpPr>
        <p:spPr/>
        <p:txBody>
          <a:bodyPr/>
          <a:lstStyle/>
          <a:p>
            <a:r>
              <a:rPr lang="en-GB" dirty="0" err="1"/>
              <a:t>esssans</a:t>
            </a:r>
            <a:endParaRPr lang="en-GB" dirty="0"/>
          </a:p>
        </p:txBody>
      </p:sp>
      <p:pic>
        <p:nvPicPr>
          <p:cNvPr id="9" name="Picture 8">
            <a:extLst>
              <a:ext uri="{FF2B5EF4-FFF2-40B4-BE49-F238E27FC236}">
                <a16:creationId xmlns:a16="http://schemas.microsoft.com/office/drawing/2014/main" id="{199F069C-CC8F-9980-123A-71396FB8FB41}"/>
              </a:ext>
            </a:extLst>
          </p:cNvPr>
          <p:cNvPicPr>
            <a:picLocks noChangeAspect="1"/>
          </p:cNvPicPr>
          <p:nvPr/>
        </p:nvPicPr>
        <p:blipFill>
          <a:blip r:embed="rId4"/>
          <a:stretch>
            <a:fillRect/>
          </a:stretch>
        </p:blipFill>
        <p:spPr>
          <a:xfrm>
            <a:off x="10089956" y="424650"/>
            <a:ext cx="792661" cy="720000"/>
          </a:xfrm>
          <a:prstGeom prst="rect">
            <a:avLst/>
          </a:prstGeom>
        </p:spPr>
      </p:pic>
    </p:spTree>
    <p:extLst>
      <p:ext uri="{BB962C8B-B14F-4D97-AF65-F5344CB8AC3E}">
        <p14:creationId xmlns:p14="http://schemas.microsoft.com/office/powerpoint/2010/main" val="424661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822C-6102-424E-B0AA-B7DA97561079}"/>
              </a:ext>
            </a:extLst>
          </p:cNvPr>
          <p:cNvSpPr>
            <a:spLocks noGrp="1"/>
          </p:cNvSpPr>
          <p:nvPr>
            <p:ph type="title"/>
          </p:nvPr>
        </p:nvSpPr>
        <p:spPr/>
        <p:txBody>
          <a:bodyPr/>
          <a:lstStyle/>
          <a:p>
            <a:r>
              <a:rPr lang="en-GB" dirty="0" err="1"/>
              <a:t>Scipp</a:t>
            </a:r>
            <a:r>
              <a:rPr lang="en-GB" dirty="0"/>
              <a:t> – Updates 5 </a:t>
            </a:r>
          </a:p>
        </p:txBody>
      </p:sp>
      <p:sp>
        <p:nvSpPr>
          <p:cNvPr id="4" name="Slide Number Placeholder 3">
            <a:extLst>
              <a:ext uri="{FF2B5EF4-FFF2-40B4-BE49-F238E27FC236}">
                <a16:creationId xmlns:a16="http://schemas.microsoft.com/office/drawing/2014/main" id="{25C577EF-82AA-7C44-9439-951FAD4669A1}"/>
              </a:ext>
            </a:extLst>
          </p:cNvPr>
          <p:cNvSpPr>
            <a:spLocks noGrp="1"/>
          </p:cNvSpPr>
          <p:nvPr>
            <p:ph type="sldNum" sz="quarter" idx="12"/>
          </p:nvPr>
        </p:nvSpPr>
        <p:spPr>
          <a:xfrm>
            <a:off x="8718356" y="6292707"/>
            <a:ext cx="2743200" cy="365125"/>
          </a:xfrm>
        </p:spPr>
        <p:txBody>
          <a:bodyPr/>
          <a:lstStyle/>
          <a:p>
            <a:fld id="{F7283078-D760-1647-8B80-66BA8B52336D}" type="slidenum">
              <a:rPr lang="sv-SE" smtClean="0"/>
              <a:t>12</a:t>
            </a:fld>
            <a:endParaRPr lang="sv-SE"/>
          </a:p>
        </p:txBody>
      </p:sp>
      <p:sp>
        <p:nvSpPr>
          <p:cNvPr id="7" name="Text Placeholder 6">
            <a:extLst>
              <a:ext uri="{FF2B5EF4-FFF2-40B4-BE49-F238E27FC236}">
                <a16:creationId xmlns:a16="http://schemas.microsoft.com/office/drawing/2014/main" id="{B419B969-3FAF-4940-80A3-58136D4A7612}"/>
              </a:ext>
            </a:extLst>
          </p:cNvPr>
          <p:cNvSpPr>
            <a:spLocks noGrp="1"/>
          </p:cNvSpPr>
          <p:nvPr>
            <p:ph type="body" sz="quarter" idx="14"/>
          </p:nvPr>
        </p:nvSpPr>
        <p:spPr/>
        <p:txBody>
          <a:bodyPr/>
          <a:lstStyle/>
          <a:p>
            <a:r>
              <a:rPr lang="en-GB" dirty="0" err="1"/>
              <a:t>Sciline</a:t>
            </a:r>
            <a:endParaRPr lang="en-GB" dirty="0"/>
          </a:p>
          <a:p>
            <a:endParaRPr lang="en-SE"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08F6BE9F-69B3-124F-A37C-E2D84119EB14}"/>
              </a:ext>
            </a:extLst>
          </p:cNvPr>
          <p:cNvPicPr>
            <a:picLocks noChangeAspect="1"/>
          </p:cNvPicPr>
          <p:nvPr/>
        </p:nvPicPr>
        <p:blipFill>
          <a:blip r:embed="rId2"/>
          <a:stretch>
            <a:fillRect/>
          </a:stretch>
        </p:blipFill>
        <p:spPr>
          <a:xfrm>
            <a:off x="10089956" y="424650"/>
            <a:ext cx="792661" cy="720000"/>
          </a:xfrm>
          <a:prstGeom prst="rect">
            <a:avLst/>
          </a:prstGeom>
        </p:spPr>
      </p:pic>
      <p:sp>
        <p:nvSpPr>
          <p:cNvPr id="13" name="Rectangle 12">
            <a:extLst>
              <a:ext uri="{FF2B5EF4-FFF2-40B4-BE49-F238E27FC236}">
                <a16:creationId xmlns:a16="http://schemas.microsoft.com/office/drawing/2014/main" id="{7D27725B-5738-5B47-A125-FEA413EB87F1}"/>
              </a:ext>
            </a:extLst>
          </p:cNvPr>
          <p:cNvSpPr/>
          <p:nvPr/>
        </p:nvSpPr>
        <p:spPr>
          <a:xfrm>
            <a:off x="10610850" y="4772025"/>
            <a:ext cx="923925" cy="866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C135DE9-FD75-A1B7-719B-767303744998}"/>
              </a:ext>
            </a:extLst>
          </p:cNvPr>
          <p:cNvSpPr txBox="1"/>
          <p:nvPr/>
        </p:nvSpPr>
        <p:spPr>
          <a:xfrm>
            <a:off x="395994" y="1466439"/>
            <a:ext cx="11501037" cy="2608406"/>
          </a:xfrm>
          <a:prstGeom prst="rect">
            <a:avLst/>
          </a:prstGeom>
          <a:noFill/>
        </p:spPr>
        <p:txBody>
          <a:bodyPr wrap="square" rtlCol="0">
            <a:spAutoFit/>
          </a:bodyPr>
          <a:lstStyle/>
          <a:p>
            <a:pPr marL="285750" indent="-285750">
              <a:spcBef>
                <a:spcPts val="900"/>
              </a:spcBef>
              <a:spcAft>
                <a:spcPts val="900"/>
              </a:spcAft>
              <a:buFont typeface="Arial" panose="020B0604020202020204" pitchFamily="34" charset="0"/>
              <a:buChar char="•"/>
            </a:pPr>
            <a:r>
              <a:rPr lang="en-US" sz="1800" dirty="0">
                <a:effectLst/>
                <a:latin typeface="Cambria" panose="02040503050406030204" pitchFamily="18" charset="0"/>
                <a:ea typeface="Cambria" panose="02040503050406030204" pitchFamily="18" charset="0"/>
                <a:cs typeface="Times New Roman" panose="02020603050405020304" pitchFamily="18" charset="0"/>
              </a:rPr>
              <a:t>After many discussions over the past year, as well as a number of small prototypes, we have converged on a solution for writing data-reduction workflows. This has resulted in our </a:t>
            </a:r>
            <a:r>
              <a:rPr lang="en-US" sz="1800"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hlinkClick r:id="rId3"/>
              </a:rPr>
              <a:t>new Python library Sciline</a:t>
            </a:r>
            <a:r>
              <a:rPr lang="en-US" sz="1800" dirty="0">
                <a:effectLst/>
                <a:latin typeface="Cambria" panose="02040503050406030204" pitchFamily="18" charset="0"/>
                <a:ea typeface="Cambria" panose="02040503050406030204" pitchFamily="18" charset="0"/>
                <a:cs typeface="Times New Roman" panose="02020603050405020304" pitchFamily="18" charset="0"/>
              </a:rPr>
              <a:t>, which will be used to build such pipelines.</a:t>
            </a:r>
            <a:endParaRPr lang="en-SE"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indent="-285750">
              <a:spcBef>
                <a:spcPts val="900"/>
              </a:spcBef>
              <a:spcAft>
                <a:spcPts val="900"/>
              </a:spcAft>
              <a:buFont typeface="Arial" panose="020B0604020202020204" pitchFamily="34" charset="0"/>
              <a:buChar char="•"/>
            </a:pPr>
            <a:r>
              <a:rPr lang="en-US" sz="1800" dirty="0" err="1">
                <a:effectLst/>
                <a:latin typeface="Cambria" panose="02040503050406030204" pitchFamily="18" charset="0"/>
                <a:ea typeface="Cambria" panose="02040503050406030204" pitchFamily="18" charset="0"/>
                <a:cs typeface="Times New Roman" panose="02020603050405020304" pitchFamily="18" charset="0"/>
              </a:rPr>
              <a:t>Sciline</a:t>
            </a:r>
            <a:r>
              <a:rPr lang="en-US" sz="1800" dirty="0">
                <a:effectLst/>
                <a:latin typeface="Cambria" panose="02040503050406030204" pitchFamily="18" charset="0"/>
                <a:ea typeface="Cambria" panose="02040503050406030204" pitchFamily="18" charset="0"/>
                <a:cs typeface="Times New Roman" panose="02020603050405020304" pitchFamily="18" charset="0"/>
              </a:rPr>
              <a:t> builds </a:t>
            </a:r>
            <a:r>
              <a:rPr lang="en-US" sz="1800" b="1" dirty="0">
                <a:effectLst/>
                <a:latin typeface="Cambria" panose="02040503050406030204" pitchFamily="18" charset="0"/>
                <a:ea typeface="Cambria" panose="02040503050406030204" pitchFamily="18" charset="0"/>
                <a:cs typeface="Times New Roman" panose="02020603050405020304" pitchFamily="18" charset="0"/>
              </a:rPr>
              <a:t>tasks graphs</a:t>
            </a:r>
            <a:r>
              <a:rPr lang="en-US" sz="1800" dirty="0">
                <a:effectLst/>
                <a:latin typeface="Cambria" panose="02040503050406030204" pitchFamily="18" charset="0"/>
                <a:ea typeface="Cambria" panose="02040503050406030204" pitchFamily="18" charset="0"/>
                <a:cs typeface="Times New Roman" panose="02020603050405020304" pitchFamily="18" charset="0"/>
              </a:rPr>
              <a:t> which can be used to compute desired workflow results or intermediate results. </a:t>
            </a:r>
          </a:p>
          <a:p>
            <a:pPr marL="285750" indent="-285750">
              <a:spcBef>
                <a:spcPts val="900"/>
              </a:spcBef>
              <a:spcAft>
                <a:spcPts val="900"/>
              </a:spcAft>
              <a:buFont typeface="Arial" panose="020B0604020202020204" pitchFamily="34" charset="0"/>
              <a:buChar char="•"/>
            </a:pPr>
            <a:r>
              <a:rPr lang="en-US" sz="1800" dirty="0">
                <a:effectLst/>
                <a:latin typeface="Cambria" panose="02040503050406030204" pitchFamily="18" charset="0"/>
                <a:ea typeface="Cambria" panose="02040503050406030204" pitchFamily="18" charset="0"/>
                <a:cs typeface="Times New Roman" panose="02020603050405020304" pitchFamily="18" charset="0"/>
              </a:rPr>
              <a:t>It is worth noting that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Sciline</a:t>
            </a:r>
            <a:r>
              <a:rPr lang="en-US" sz="1800" dirty="0">
                <a:effectLst/>
                <a:latin typeface="Cambria" panose="02040503050406030204" pitchFamily="18" charset="0"/>
                <a:ea typeface="Cambria" panose="02040503050406030204" pitchFamily="18" charset="0"/>
                <a:cs typeface="Times New Roman" panose="02020603050405020304" pitchFamily="18" charset="0"/>
              </a:rPr>
              <a:t> is independent of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Scipp</a:t>
            </a:r>
            <a:r>
              <a:rPr lang="en-US" sz="1800" dirty="0">
                <a:effectLst/>
                <a:latin typeface="Cambria" panose="02040503050406030204" pitchFamily="18" charset="0"/>
                <a:ea typeface="Cambria" panose="02040503050406030204" pitchFamily="18" charset="0"/>
                <a:cs typeface="Times New Roman" panose="02020603050405020304" pitchFamily="18" charset="0"/>
              </a:rPr>
              <a:t>, i.e., it can be used with other data such as NumPy arrays of Pandas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DataFrames</a:t>
            </a:r>
            <a:r>
              <a:rPr lang="en-US" sz="1800" dirty="0">
                <a:effectLst/>
                <a:latin typeface="Cambria" panose="02040503050406030204" pitchFamily="18" charset="0"/>
                <a:ea typeface="Cambria" panose="02040503050406030204" pitchFamily="18" charset="0"/>
                <a:cs typeface="Times New Roman" panose="02020603050405020304" pitchFamily="18" charset="0"/>
              </a:rPr>
              <a:t>. This might make this solution more attractive to outside users.</a:t>
            </a:r>
            <a:endParaRPr lang="en-SE" sz="1800" dirty="0">
              <a:effectLst/>
              <a:latin typeface="Cambria" panose="02040503050406030204" pitchFamily="18" charset="0"/>
              <a:ea typeface="Cambria" panose="02040503050406030204" pitchFamily="18" charset="0"/>
              <a:cs typeface="Times New Roman" panose="02020603050405020304" pitchFamily="18" charset="0"/>
            </a:endParaRPr>
          </a:p>
          <a:p>
            <a:pPr algn="l"/>
            <a:endParaRPr lang="en-GB" dirty="0">
              <a:solidFill>
                <a:srgbClr val="666666"/>
              </a:solidFill>
            </a:endParaRPr>
          </a:p>
        </p:txBody>
      </p:sp>
      <p:pic>
        <p:nvPicPr>
          <p:cNvPr id="10" name="Picture 9">
            <a:extLst>
              <a:ext uri="{FF2B5EF4-FFF2-40B4-BE49-F238E27FC236}">
                <a16:creationId xmlns:a16="http://schemas.microsoft.com/office/drawing/2014/main" id="{E139724B-5DF9-DB5F-4E10-AA3BE162139B}"/>
              </a:ext>
            </a:extLst>
          </p:cNvPr>
          <p:cNvPicPr>
            <a:picLocks noChangeAspect="1"/>
          </p:cNvPicPr>
          <p:nvPr/>
        </p:nvPicPr>
        <p:blipFill>
          <a:blip r:embed="rId4"/>
          <a:stretch>
            <a:fillRect/>
          </a:stretch>
        </p:blipFill>
        <p:spPr>
          <a:xfrm>
            <a:off x="-22098" y="3964461"/>
            <a:ext cx="6773511" cy="2613992"/>
          </a:xfrm>
          <a:prstGeom prst="rect">
            <a:avLst/>
          </a:prstGeom>
        </p:spPr>
      </p:pic>
      <p:pic>
        <p:nvPicPr>
          <p:cNvPr id="11" name="Picture 10">
            <a:extLst>
              <a:ext uri="{FF2B5EF4-FFF2-40B4-BE49-F238E27FC236}">
                <a16:creationId xmlns:a16="http://schemas.microsoft.com/office/drawing/2014/main" id="{32463A4F-8DD1-BAA0-5650-3D2E68232208}"/>
              </a:ext>
            </a:extLst>
          </p:cNvPr>
          <p:cNvPicPr>
            <a:picLocks noChangeAspect="1"/>
          </p:cNvPicPr>
          <p:nvPr/>
        </p:nvPicPr>
        <p:blipFill>
          <a:blip r:embed="rId5"/>
          <a:stretch>
            <a:fillRect/>
          </a:stretch>
        </p:blipFill>
        <p:spPr>
          <a:xfrm>
            <a:off x="7360543" y="3964460"/>
            <a:ext cx="4631942" cy="2854201"/>
          </a:xfrm>
          <a:prstGeom prst="rect">
            <a:avLst/>
          </a:prstGeom>
        </p:spPr>
      </p:pic>
    </p:spTree>
    <p:extLst>
      <p:ext uri="{BB962C8B-B14F-4D97-AF65-F5344CB8AC3E}">
        <p14:creationId xmlns:p14="http://schemas.microsoft.com/office/powerpoint/2010/main" val="306685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415214F-6D54-C35C-6B84-4E05DDAD7ECF}"/>
              </a:ext>
            </a:extLst>
          </p:cNvPr>
          <p:cNvPicPr>
            <a:picLocks noChangeAspect="1"/>
          </p:cNvPicPr>
          <p:nvPr/>
        </p:nvPicPr>
        <p:blipFill>
          <a:blip r:embed="rId2"/>
          <a:stretch>
            <a:fillRect/>
          </a:stretch>
        </p:blipFill>
        <p:spPr>
          <a:xfrm>
            <a:off x="4836000" y="5475346"/>
            <a:ext cx="2520000" cy="1218763"/>
          </a:xfrm>
          <a:prstGeom prst="rect">
            <a:avLst/>
          </a:prstGeom>
        </p:spPr>
      </p:pic>
      <p:sp>
        <p:nvSpPr>
          <p:cNvPr id="2" name="Title 1">
            <a:extLst>
              <a:ext uri="{FF2B5EF4-FFF2-40B4-BE49-F238E27FC236}">
                <a16:creationId xmlns:a16="http://schemas.microsoft.com/office/drawing/2014/main" id="{100F822C-6102-424E-B0AA-B7DA97561079}"/>
              </a:ext>
            </a:extLst>
          </p:cNvPr>
          <p:cNvSpPr>
            <a:spLocks noGrp="1"/>
          </p:cNvSpPr>
          <p:nvPr>
            <p:ph type="title"/>
          </p:nvPr>
        </p:nvSpPr>
        <p:spPr/>
        <p:txBody>
          <a:bodyPr/>
          <a:lstStyle/>
          <a:p>
            <a:r>
              <a:rPr lang="en-GB" dirty="0" err="1"/>
              <a:t>Scipp</a:t>
            </a:r>
            <a:r>
              <a:rPr lang="en-GB" dirty="0"/>
              <a:t> – Updates 6 </a:t>
            </a:r>
          </a:p>
        </p:txBody>
      </p:sp>
      <p:sp>
        <p:nvSpPr>
          <p:cNvPr id="4" name="Slide Number Placeholder 3">
            <a:extLst>
              <a:ext uri="{FF2B5EF4-FFF2-40B4-BE49-F238E27FC236}">
                <a16:creationId xmlns:a16="http://schemas.microsoft.com/office/drawing/2014/main" id="{25C577EF-82AA-7C44-9439-951FAD4669A1}"/>
              </a:ext>
            </a:extLst>
          </p:cNvPr>
          <p:cNvSpPr>
            <a:spLocks noGrp="1"/>
          </p:cNvSpPr>
          <p:nvPr>
            <p:ph type="sldNum" sz="quarter" idx="12"/>
          </p:nvPr>
        </p:nvSpPr>
        <p:spPr>
          <a:xfrm>
            <a:off x="8718356" y="6292707"/>
            <a:ext cx="2743200" cy="365125"/>
          </a:xfrm>
        </p:spPr>
        <p:txBody>
          <a:bodyPr/>
          <a:lstStyle/>
          <a:p>
            <a:fld id="{F7283078-D760-1647-8B80-66BA8B52336D}" type="slidenum">
              <a:rPr lang="sv-SE" smtClean="0"/>
              <a:t>13</a:t>
            </a:fld>
            <a:endParaRPr lang="sv-SE"/>
          </a:p>
        </p:txBody>
      </p:sp>
      <p:sp>
        <p:nvSpPr>
          <p:cNvPr id="7" name="Text Placeholder 6">
            <a:extLst>
              <a:ext uri="{FF2B5EF4-FFF2-40B4-BE49-F238E27FC236}">
                <a16:creationId xmlns:a16="http://schemas.microsoft.com/office/drawing/2014/main" id="{B419B969-3FAF-4940-80A3-58136D4A7612}"/>
              </a:ext>
            </a:extLst>
          </p:cNvPr>
          <p:cNvSpPr>
            <a:spLocks noGrp="1"/>
          </p:cNvSpPr>
          <p:nvPr>
            <p:ph type="body" sz="quarter" idx="14"/>
          </p:nvPr>
        </p:nvSpPr>
        <p:spPr/>
        <p:txBody>
          <a:bodyPr/>
          <a:lstStyle/>
          <a:p>
            <a:r>
              <a:rPr lang="en-GB" dirty="0"/>
              <a:t>DMSC Summer School 2023</a:t>
            </a:r>
          </a:p>
        </p:txBody>
      </p:sp>
      <p:pic>
        <p:nvPicPr>
          <p:cNvPr id="15" name="Picture 14">
            <a:extLst>
              <a:ext uri="{FF2B5EF4-FFF2-40B4-BE49-F238E27FC236}">
                <a16:creationId xmlns:a16="http://schemas.microsoft.com/office/drawing/2014/main" id="{08F6BE9F-69B3-124F-A37C-E2D84119EB14}"/>
              </a:ext>
            </a:extLst>
          </p:cNvPr>
          <p:cNvPicPr>
            <a:picLocks noChangeAspect="1"/>
          </p:cNvPicPr>
          <p:nvPr/>
        </p:nvPicPr>
        <p:blipFill>
          <a:blip r:embed="rId3"/>
          <a:stretch>
            <a:fillRect/>
          </a:stretch>
        </p:blipFill>
        <p:spPr>
          <a:xfrm>
            <a:off x="10089956" y="424650"/>
            <a:ext cx="792661" cy="720000"/>
          </a:xfrm>
          <a:prstGeom prst="rect">
            <a:avLst/>
          </a:prstGeom>
        </p:spPr>
      </p:pic>
      <p:sp>
        <p:nvSpPr>
          <p:cNvPr id="13" name="Rectangle 12">
            <a:extLst>
              <a:ext uri="{FF2B5EF4-FFF2-40B4-BE49-F238E27FC236}">
                <a16:creationId xmlns:a16="http://schemas.microsoft.com/office/drawing/2014/main" id="{7D27725B-5738-5B47-A125-FEA413EB87F1}"/>
              </a:ext>
            </a:extLst>
          </p:cNvPr>
          <p:cNvSpPr/>
          <p:nvPr/>
        </p:nvSpPr>
        <p:spPr>
          <a:xfrm>
            <a:off x="10610850" y="4772025"/>
            <a:ext cx="923925" cy="866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C135DE9-FD75-A1B7-719B-767303744998}"/>
              </a:ext>
            </a:extLst>
          </p:cNvPr>
          <p:cNvSpPr txBox="1"/>
          <p:nvPr/>
        </p:nvSpPr>
        <p:spPr>
          <a:xfrm>
            <a:off x="946599" y="1576619"/>
            <a:ext cx="9674219" cy="1708160"/>
          </a:xfrm>
          <a:prstGeom prst="rect">
            <a:avLst/>
          </a:prstGeom>
          <a:noFill/>
        </p:spPr>
        <p:txBody>
          <a:bodyPr wrap="square" rtlCol="0">
            <a:spAutoFit/>
          </a:bodyPr>
          <a:lstStyle/>
          <a:p>
            <a:pPr>
              <a:spcBef>
                <a:spcPts val="900"/>
              </a:spcBef>
              <a:spcAft>
                <a:spcPts val="9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The team has contributed a major session to the DMSC Summer School. As a highly valuable side effect, the work on the teaching material served as an integration test of almost the entire data pipeline. We will be looking into how we could turn this into a regular integration test, e.g., by running it as part of our continuous integration.</a:t>
            </a:r>
          </a:p>
          <a:p>
            <a:pPr>
              <a:spcBef>
                <a:spcPts val="900"/>
              </a:spcBef>
              <a:spcAft>
                <a:spcPts val="900"/>
              </a:spcAft>
            </a:pPr>
            <a:r>
              <a:rPr lang="en-US" dirty="0">
                <a:latin typeface="Cambria" panose="02040503050406030204" pitchFamily="18" charset="0"/>
                <a:ea typeface="Cambria" panose="02040503050406030204" pitchFamily="18" charset="0"/>
                <a:cs typeface="Times New Roman" panose="02020603050405020304" pitchFamily="18" charset="0"/>
                <a:hlinkClick r:id="rId4"/>
              </a:rPr>
              <a:t>https://ess-dmsc-dram.github.io/dmsc-school/intro.html</a:t>
            </a:r>
            <a:r>
              <a:rPr lang="en-US" dirty="0">
                <a:latin typeface="Cambria" panose="02040503050406030204" pitchFamily="18" charset="0"/>
                <a:ea typeface="Cambria" panose="02040503050406030204" pitchFamily="18" charset="0"/>
                <a:cs typeface="Times New Roman" panose="02020603050405020304" pitchFamily="18" charset="0"/>
              </a:rPr>
              <a:t> </a:t>
            </a:r>
          </a:p>
        </p:txBody>
      </p:sp>
      <p:pic>
        <p:nvPicPr>
          <p:cNvPr id="11" name="Picture 10">
            <a:extLst>
              <a:ext uri="{FF2B5EF4-FFF2-40B4-BE49-F238E27FC236}">
                <a16:creationId xmlns:a16="http://schemas.microsoft.com/office/drawing/2014/main" id="{9C3C8CBE-1AD6-E004-D899-CBEA70829A3F}"/>
              </a:ext>
            </a:extLst>
          </p:cNvPr>
          <p:cNvPicPr>
            <a:picLocks noChangeAspect="1"/>
          </p:cNvPicPr>
          <p:nvPr/>
        </p:nvPicPr>
        <p:blipFill>
          <a:blip r:embed="rId5"/>
          <a:stretch>
            <a:fillRect/>
          </a:stretch>
        </p:blipFill>
        <p:spPr>
          <a:xfrm>
            <a:off x="946599" y="3558802"/>
            <a:ext cx="3228946" cy="2916467"/>
          </a:xfrm>
          <a:prstGeom prst="rect">
            <a:avLst/>
          </a:prstGeom>
        </p:spPr>
      </p:pic>
      <p:pic>
        <p:nvPicPr>
          <p:cNvPr id="14" name="Picture 13">
            <a:extLst>
              <a:ext uri="{FF2B5EF4-FFF2-40B4-BE49-F238E27FC236}">
                <a16:creationId xmlns:a16="http://schemas.microsoft.com/office/drawing/2014/main" id="{6DA3B14B-3A43-00A9-6220-1301C8C2D54C}"/>
              </a:ext>
            </a:extLst>
          </p:cNvPr>
          <p:cNvPicPr>
            <a:picLocks noChangeAspect="1"/>
          </p:cNvPicPr>
          <p:nvPr/>
        </p:nvPicPr>
        <p:blipFill>
          <a:blip r:embed="rId6"/>
          <a:stretch>
            <a:fillRect/>
          </a:stretch>
        </p:blipFill>
        <p:spPr>
          <a:xfrm>
            <a:off x="9672000" y="2551128"/>
            <a:ext cx="2520000" cy="3202900"/>
          </a:xfrm>
          <a:prstGeom prst="rect">
            <a:avLst/>
          </a:prstGeom>
        </p:spPr>
      </p:pic>
      <p:pic>
        <p:nvPicPr>
          <p:cNvPr id="19" name="Picture 18">
            <a:extLst>
              <a:ext uri="{FF2B5EF4-FFF2-40B4-BE49-F238E27FC236}">
                <a16:creationId xmlns:a16="http://schemas.microsoft.com/office/drawing/2014/main" id="{957CDAB7-5FF9-67BD-3CF1-51C3AEB2E2B3}"/>
              </a:ext>
            </a:extLst>
          </p:cNvPr>
          <p:cNvPicPr>
            <a:picLocks noChangeAspect="1"/>
          </p:cNvPicPr>
          <p:nvPr/>
        </p:nvPicPr>
        <p:blipFill>
          <a:blip r:embed="rId7"/>
          <a:stretch>
            <a:fillRect/>
          </a:stretch>
        </p:blipFill>
        <p:spPr>
          <a:xfrm>
            <a:off x="7169287" y="4989000"/>
            <a:ext cx="2520000" cy="1638000"/>
          </a:xfrm>
          <a:prstGeom prst="rect">
            <a:avLst/>
          </a:prstGeom>
        </p:spPr>
      </p:pic>
      <p:pic>
        <p:nvPicPr>
          <p:cNvPr id="31" name="Picture 30">
            <a:extLst>
              <a:ext uri="{FF2B5EF4-FFF2-40B4-BE49-F238E27FC236}">
                <a16:creationId xmlns:a16="http://schemas.microsoft.com/office/drawing/2014/main" id="{9263E806-8EB6-922A-A062-F588960E9735}"/>
              </a:ext>
            </a:extLst>
          </p:cNvPr>
          <p:cNvPicPr>
            <a:picLocks noChangeAspect="1"/>
          </p:cNvPicPr>
          <p:nvPr/>
        </p:nvPicPr>
        <p:blipFill>
          <a:blip r:embed="rId8"/>
          <a:stretch>
            <a:fillRect/>
          </a:stretch>
        </p:blipFill>
        <p:spPr>
          <a:xfrm>
            <a:off x="7254000" y="3074586"/>
            <a:ext cx="2520000" cy="1284324"/>
          </a:xfrm>
          <a:prstGeom prst="rect">
            <a:avLst/>
          </a:prstGeom>
        </p:spPr>
      </p:pic>
    </p:spTree>
    <p:extLst>
      <p:ext uri="{BB962C8B-B14F-4D97-AF65-F5344CB8AC3E}">
        <p14:creationId xmlns:p14="http://schemas.microsoft.com/office/powerpoint/2010/main" val="135525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EF079-4BC8-6647-A394-F468A8795307}"/>
              </a:ext>
            </a:extLst>
          </p:cNvPr>
          <p:cNvSpPr>
            <a:spLocks noGrp="1"/>
          </p:cNvSpPr>
          <p:nvPr>
            <p:ph type="title"/>
          </p:nvPr>
        </p:nvSpPr>
        <p:spPr/>
        <p:txBody>
          <a:bodyPr/>
          <a:lstStyle/>
          <a:p>
            <a:r>
              <a:rPr lang="en-GB" dirty="0"/>
              <a:t>Data Analysis – Updates 1</a:t>
            </a:r>
          </a:p>
        </p:txBody>
      </p:sp>
      <p:sp>
        <p:nvSpPr>
          <p:cNvPr id="4" name="Slide Number Placeholder 3">
            <a:extLst>
              <a:ext uri="{FF2B5EF4-FFF2-40B4-BE49-F238E27FC236}">
                <a16:creationId xmlns:a16="http://schemas.microsoft.com/office/drawing/2014/main" id="{D6D14A8E-B3C2-AC45-87ED-6725A0A388FD}"/>
              </a:ext>
            </a:extLst>
          </p:cNvPr>
          <p:cNvSpPr>
            <a:spLocks noGrp="1"/>
          </p:cNvSpPr>
          <p:nvPr>
            <p:ph type="sldNum" sz="quarter" idx="12"/>
          </p:nvPr>
        </p:nvSpPr>
        <p:spPr/>
        <p:txBody>
          <a:bodyPr/>
          <a:lstStyle/>
          <a:p>
            <a:fld id="{F7283078-D760-1647-8B80-66BA8B52336D}" type="slidenum">
              <a:rPr lang="sv-SE" smtClean="0"/>
              <a:t>14</a:t>
            </a:fld>
            <a:endParaRPr lang="sv-SE"/>
          </a:p>
        </p:txBody>
      </p:sp>
      <p:sp>
        <p:nvSpPr>
          <p:cNvPr id="5" name="Content Placeholder 4">
            <a:extLst>
              <a:ext uri="{FF2B5EF4-FFF2-40B4-BE49-F238E27FC236}">
                <a16:creationId xmlns:a16="http://schemas.microsoft.com/office/drawing/2014/main" id="{BD16E9E0-8FF1-8E4D-8E04-A3CC339143E2}"/>
              </a:ext>
            </a:extLst>
          </p:cNvPr>
          <p:cNvSpPr>
            <a:spLocks noGrp="1"/>
          </p:cNvSpPr>
          <p:nvPr>
            <p:ph idx="1"/>
          </p:nvPr>
        </p:nvSpPr>
        <p:spPr>
          <a:xfrm>
            <a:off x="1094400" y="1562400"/>
            <a:ext cx="10273077" cy="4768062"/>
          </a:xfrm>
        </p:spPr>
        <p:txBody>
          <a:bodyPr/>
          <a:lstStyle/>
          <a:p>
            <a:pPr>
              <a:buFont typeface="Wingdings" pitchFamily="2" charset="2"/>
              <a:buChar char="q"/>
            </a:pPr>
            <a:r>
              <a:rPr lang="en-GB" b="1" dirty="0"/>
              <a:t> Staff:  </a:t>
            </a:r>
            <a:r>
              <a:rPr lang="en-GB" dirty="0"/>
              <a:t>farewell to two developers: Simon W &amp; Andrew M. In the process of hiring two new developers. </a:t>
            </a:r>
          </a:p>
          <a:p>
            <a:pPr>
              <a:buFont typeface="Wingdings" pitchFamily="2" charset="2"/>
              <a:buChar char="q"/>
            </a:pPr>
            <a:endParaRPr lang="en-GB" dirty="0"/>
          </a:p>
          <a:p>
            <a:pPr>
              <a:buFont typeface="Wingdings" pitchFamily="2" charset="2"/>
              <a:buChar char="q"/>
            </a:pPr>
            <a:r>
              <a:rPr lang="en-GB" b="1" dirty="0"/>
              <a:t> </a:t>
            </a:r>
            <a:r>
              <a:rPr lang="en-GB" b="1" dirty="0" err="1"/>
              <a:t>EasyDiffraction</a:t>
            </a:r>
            <a:r>
              <a:rPr lang="en-GB" b="1" dirty="0"/>
              <a:t>:</a:t>
            </a:r>
            <a:r>
              <a:rPr lang="en-GB" dirty="0"/>
              <a:t>  </a:t>
            </a:r>
            <a:r>
              <a:rPr lang="en-SE" sz="1800" kern="0" dirty="0">
                <a:solidFill>
                  <a:srgbClr val="172B4D"/>
                </a:solidFill>
                <a:effectLst/>
                <a:latin typeface="Segoe UI" panose="020B0502040204020203" pitchFamily="34" charset="0"/>
                <a:ea typeface="Times New Roman" panose="02020603050405020304" pitchFamily="18" charset="0"/>
                <a:cs typeface="Times New Roman" panose="02020603050405020304" pitchFamily="18" charset="0"/>
              </a:rPr>
              <a:t>IUCr 2023 meeting and EDA demo </a:t>
            </a:r>
            <a:r>
              <a:rPr lang="en-SE" sz="1800" kern="0" dirty="0">
                <a:solidFill>
                  <a:srgbClr val="172B4D"/>
                </a:solidFill>
                <a:latin typeface="Segoe UI" panose="020B0502040204020203" pitchFamily="34" charset="0"/>
                <a:ea typeface="Times New Roman" panose="02020603050405020304" pitchFamily="18" charset="0"/>
                <a:cs typeface="Times New Roman" panose="02020603050405020304" pitchFamily="18" charset="0"/>
              </a:rPr>
              <a:t>at</a:t>
            </a:r>
            <a:r>
              <a:rPr lang="en-SE" sz="1800" kern="0" dirty="0">
                <a:solidFill>
                  <a:srgbClr val="172B4D"/>
                </a:solidFill>
                <a:effectLst/>
                <a:latin typeface="Segoe UI" panose="020B0502040204020203" pitchFamily="34" charset="0"/>
                <a:ea typeface="Times New Roman" panose="02020603050405020304" pitchFamily="18" charset="0"/>
                <a:cs typeface="Times New Roman" panose="02020603050405020304" pitchFamily="18" charset="0"/>
              </a:rPr>
              <a:t> Software Fair (also at IUCr 2023) </a:t>
            </a:r>
          </a:p>
          <a:p>
            <a:pPr>
              <a:buFont typeface="Wingdings" pitchFamily="2" charset="2"/>
              <a:buChar char="q"/>
            </a:pPr>
            <a:r>
              <a:rPr lang="en-SE" sz="1800" kern="0" dirty="0">
                <a:solidFill>
                  <a:srgbClr val="172B4D"/>
                </a:solidFill>
                <a:latin typeface="Segoe UI" panose="020B0502040204020203" pitchFamily="34" charset="0"/>
                <a:ea typeface="Calibri" panose="020F0502020204030204" pitchFamily="34" charset="0"/>
                <a:cs typeface="Times New Roman" panose="02020603050405020304" pitchFamily="18" charset="0"/>
              </a:rPr>
              <a:t> EasyDiffractionApp (EDA)</a:t>
            </a:r>
          </a:p>
          <a:p>
            <a:pPr lvl="1">
              <a:buFont typeface="Wingdings" pitchFamily="2" charset="2"/>
              <a:buChar char="q"/>
            </a:pPr>
            <a:r>
              <a:rPr lang="en-SE" sz="1800" kern="0" dirty="0">
                <a:solidFill>
                  <a:srgbClr val="172B4D"/>
                </a:solidFill>
                <a:effectLst/>
                <a:latin typeface="Segoe UI" panose="020B0502040204020203" pitchFamily="34" charset="0"/>
                <a:ea typeface="Calibri" panose="020F0502020204030204" pitchFamily="34" charset="0"/>
                <a:cs typeface="Times New Roman" panose="02020603050405020304" pitchFamily="18" charset="0"/>
              </a:rPr>
              <a:t> out to users</a:t>
            </a:r>
          </a:p>
          <a:p>
            <a:pPr lvl="1">
              <a:buFont typeface="Wingdings" pitchFamily="2" charset="2"/>
              <a:buChar char="q"/>
            </a:pPr>
            <a:r>
              <a:rPr lang="en-SE" sz="1800" kern="0" dirty="0">
                <a:solidFill>
                  <a:srgbClr val="172B4D"/>
                </a:solidFill>
                <a:latin typeface="Segoe UI" panose="020B0502040204020203" pitchFamily="34" charset="0"/>
                <a:ea typeface="Calibri" panose="020F0502020204030204" pitchFamily="34" charset="0"/>
                <a:cs typeface="Times New Roman" panose="02020603050405020304" pitchFamily="18" charset="0"/>
              </a:rPr>
              <a:t> get freedback</a:t>
            </a:r>
          </a:p>
          <a:p>
            <a:pPr lvl="1">
              <a:buFont typeface="Wingdings" pitchFamily="2" charset="2"/>
              <a:buChar char="q"/>
            </a:pPr>
            <a:r>
              <a:rPr lang="en-SE" sz="1800" kern="0" dirty="0">
                <a:solidFill>
                  <a:srgbClr val="172B4D"/>
                </a:solidFill>
                <a:effectLst/>
                <a:latin typeface="Segoe UI" panose="020B0502040204020203" pitchFamily="34" charset="0"/>
                <a:ea typeface="Calibri" panose="020F0502020204030204" pitchFamily="34" charset="0"/>
                <a:cs typeface="Times New Roman" panose="02020603050405020304" pitchFamily="18" charset="0"/>
              </a:rPr>
              <a:t> Fix gui </a:t>
            </a:r>
          </a:p>
          <a:p>
            <a:pPr lvl="2">
              <a:buFont typeface="Wingdings" pitchFamily="2" charset="2"/>
              <a:buChar char="q"/>
            </a:pPr>
            <a:r>
              <a:rPr lang="en-SE" sz="1600" kern="0" dirty="0">
                <a:solidFill>
                  <a:srgbClr val="172B4D"/>
                </a:solidFill>
                <a:latin typeface="Segoe UI" panose="020B0502040204020203" pitchFamily="34" charset="0"/>
                <a:ea typeface="Calibri" panose="020F0502020204030204" pitchFamily="34" charset="0"/>
                <a:cs typeface="Times New Roman" panose="02020603050405020304" pitchFamily="18" charset="0"/>
              </a:rPr>
              <a:t> fixed slow start-up</a:t>
            </a:r>
          </a:p>
          <a:p>
            <a:pPr lvl="2">
              <a:buFont typeface="Wingdings" pitchFamily="2" charset="2"/>
              <a:buChar char="q"/>
            </a:pPr>
            <a:r>
              <a:rPr lang="en-SE" sz="1600" kern="0" dirty="0">
                <a:solidFill>
                  <a:srgbClr val="172B4D"/>
                </a:solidFill>
                <a:effectLst/>
                <a:latin typeface="Segoe UI" panose="020B0502040204020203" pitchFamily="34" charset="0"/>
                <a:ea typeface="Calibri" panose="020F0502020204030204" pitchFamily="34" charset="0"/>
                <a:cs typeface="Times New Roman" panose="02020603050405020304" pitchFamily="18" charset="0"/>
              </a:rPr>
              <a:t> </a:t>
            </a:r>
            <a:r>
              <a:rPr lang="en-SE" sz="1600" kern="0" dirty="0">
                <a:solidFill>
                  <a:srgbClr val="172B4D"/>
                </a:solidFill>
                <a:latin typeface="Segoe UI" panose="020B0502040204020203" pitchFamily="34" charset="0"/>
                <a:ea typeface="Calibri" panose="020F0502020204030204" pitchFamily="34" charset="0"/>
                <a:cs typeface="Times New Roman" panose="02020603050405020304" pitchFamily="18" charset="0"/>
              </a:rPr>
              <a:t>fixed </a:t>
            </a:r>
            <a:r>
              <a:rPr lang="en-SE" sz="1600" kern="0" dirty="0">
                <a:solidFill>
                  <a:srgbClr val="172B4D"/>
                </a:solidFill>
                <a:effectLst/>
                <a:latin typeface="Segoe UI" panose="020B0502040204020203" pitchFamily="34" charset="0"/>
                <a:ea typeface="Calibri" panose="020F0502020204030204" pitchFamily="34" charset="0"/>
                <a:cs typeface="Times New Roman" panose="02020603050405020304" pitchFamily="18" charset="0"/>
              </a:rPr>
              <a:t>slow gui</a:t>
            </a:r>
          </a:p>
          <a:p>
            <a:pPr lvl="2">
              <a:buFont typeface="Wingdings" pitchFamily="2" charset="2"/>
              <a:buChar char="q"/>
            </a:pPr>
            <a:r>
              <a:rPr lang="en-SE" sz="1600" kern="0" dirty="0">
                <a:solidFill>
                  <a:srgbClr val="172B4D"/>
                </a:solidFill>
                <a:latin typeface="Segoe UI" panose="020B0502040204020203" pitchFamily="34" charset="0"/>
                <a:ea typeface="Calibri" panose="020F0502020204030204" pitchFamily="34" charset="0"/>
                <a:cs typeface="Times New Roman" panose="02020603050405020304" pitchFamily="18" charset="0"/>
              </a:rPr>
              <a:t> fixed slow fitting</a:t>
            </a:r>
          </a:p>
          <a:p>
            <a:pPr lvl="2">
              <a:buFont typeface="Wingdings" pitchFamily="2" charset="2"/>
              <a:buChar char="q"/>
            </a:pPr>
            <a:r>
              <a:rPr lang="en-SE" sz="1600" kern="0" dirty="0">
                <a:solidFill>
                  <a:srgbClr val="172B4D"/>
                </a:solidFill>
                <a:effectLst/>
                <a:latin typeface="Segoe UI" panose="020B0502040204020203" pitchFamily="34" charset="0"/>
                <a:ea typeface="Calibri" panose="020F0502020204030204" pitchFamily="34" charset="0"/>
                <a:cs typeface="Times New Roman" panose="02020603050405020304" pitchFamily="18" charset="0"/>
              </a:rPr>
              <a:t> fixed a few user reported issues </a:t>
            </a:r>
          </a:p>
          <a:p>
            <a:pPr lvl="2">
              <a:buFont typeface="Wingdings" pitchFamily="2" charset="2"/>
              <a:buChar char="q"/>
            </a:pPr>
            <a:r>
              <a:rPr lang="en-SE" sz="1600" kern="0" dirty="0">
                <a:solidFill>
                  <a:srgbClr val="172B4D"/>
                </a:solidFill>
                <a:latin typeface="Segoe UI" panose="020B0502040204020203" pitchFamily="34" charset="0"/>
                <a:ea typeface="Calibri" panose="020F0502020204030204" pitchFamily="34" charset="0"/>
                <a:cs typeface="Times New Roman" panose="02020603050405020304" pitchFamily="18" charset="0"/>
              </a:rPr>
              <a:t>New updated user documentation</a:t>
            </a:r>
          </a:p>
          <a:p>
            <a:pPr marL="252413" lvl="2" indent="0">
              <a:buNone/>
            </a:pPr>
            <a:endParaRPr lang="en-SE" sz="1600" kern="100" dirty="0">
              <a:solidFill>
                <a:srgbClr val="172B4D"/>
              </a:solidFill>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itchFamily="2" charset="2"/>
              <a:buChar char="q"/>
            </a:pPr>
            <a:endParaRPr lang="en-GB" dirty="0"/>
          </a:p>
          <a:p>
            <a:pPr>
              <a:buFont typeface="Wingdings" pitchFamily="2" charset="2"/>
              <a:buChar char="q"/>
            </a:pPr>
            <a:endParaRPr lang="en-GB" dirty="0"/>
          </a:p>
          <a:p>
            <a:pPr>
              <a:buFont typeface="Wingdings" pitchFamily="2" charset="2"/>
              <a:buChar char="q"/>
            </a:pPr>
            <a:endParaRPr lang="en-GB" dirty="0"/>
          </a:p>
        </p:txBody>
      </p:sp>
      <p:sp>
        <p:nvSpPr>
          <p:cNvPr id="7" name="Text Placeholder 6">
            <a:extLst>
              <a:ext uri="{FF2B5EF4-FFF2-40B4-BE49-F238E27FC236}">
                <a16:creationId xmlns:a16="http://schemas.microsoft.com/office/drawing/2014/main" id="{61F8929F-3D68-BD4A-8D8F-7B4CF55C73C2}"/>
              </a:ext>
            </a:extLst>
          </p:cNvPr>
          <p:cNvSpPr>
            <a:spLocks noGrp="1"/>
          </p:cNvSpPr>
          <p:nvPr>
            <p:ph type="body" sz="quarter" idx="14"/>
          </p:nvPr>
        </p:nvSpPr>
        <p:spPr/>
        <p:txBody>
          <a:bodyPr/>
          <a:lstStyle/>
          <a:p>
            <a:endParaRPr lang="en-GB"/>
          </a:p>
        </p:txBody>
      </p:sp>
      <p:pic>
        <p:nvPicPr>
          <p:cNvPr id="9" name="Picture 8">
            <a:extLst>
              <a:ext uri="{FF2B5EF4-FFF2-40B4-BE49-F238E27FC236}">
                <a16:creationId xmlns:a16="http://schemas.microsoft.com/office/drawing/2014/main" id="{D6DDF0C0-15D7-DB45-8FDD-3F1D61806B47}"/>
              </a:ext>
            </a:extLst>
          </p:cNvPr>
          <p:cNvPicPr>
            <a:picLocks noChangeAspect="1"/>
          </p:cNvPicPr>
          <p:nvPr/>
        </p:nvPicPr>
        <p:blipFill>
          <a:blip r:embed="rId2"/>
          <a:stretch>
            <a:fillRect/>
          </a:stretch>
        </p:blipFill>
        <p:spPr>
          <a:xfrm>
            <a:off x="10089956" y="424650"/>
            <a:ext cx="792661" cy="720000"/>
          </a:xfrm>
          <a:prstGeom prst="rect">
            <a:avLst/>
          </a:prstGeom>
        </p:spPr>
      </p:pic>
      <p:pic>
        <p:nvPicPr>
          <p:cNvPr id="6" name="Picture 5">
            <a:extLst>
              <a:ext uri="{FF2B5EF4-FFF2-40B4-BE49-F238E27FC236}">
                <a16:creationId xmlns:a16="http://schemas.microsoft.com/office/drawing/2014/main" id="{262F0CD2-681B-F96B-8135-60EE0B99AF5C}"/>
              </a:ext>
            </a:extLst>
          </p:cNvPr>
          <p:cNvPicPr>
            <a:picLocks noChangeAspect="1"/>
          </p:cNvPicPr>
          <p:nvPr/>
        </p:nvPicPr>
        <p:blipFill>
          <a:blip r:embed="rId3"/>
          <a:stretch>
            <a:fillRect/>
          </a:stretch>
        </p:blipFill>
        <p:spPr>
          <a:xfrm>
            <a:off x="7430635" y="3308072"/>
            <a:ext cx="4664217" cy="3440140"/>
          </a:xfrm>
          <a:prstGeom prst="rect">
            <a:avLst/>
          </a:prstGeom>
        </p:spPr>
      </p:pic>
    </p:spTree>
    <p:extLst>
      <p:ext uri="{BB962C8B-B14F-4D97-AF65-F5344CB8AC3E}">
        <p14:creationId xmlns:p14="http://schemas.microsoft.com/office/powerpoint/2010/main" val="15726463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EF079-4BC8-6647-A394-F468A8795307}"/>
              </a:ext>
            </a:extLst>
          </p:cNvPr>
          <p:cNvSpPr>
            <a:spLocks noGrp="1"/>
          </p:cNvSpPr>
          <p:nvPr>
            <p:ph type="title"/>
          </p:nvPr>
        </p:nvSpPr>
        <p:spPr/>
        <p:txBody>
          <a:bodyPr/>
          <a:lstStyle/>
          <a:p>
            <a:r>
              <a:rPr lang="en-GB" dirty="0"/>
              <a:t>Data Analysis – Updates 2</a:t>
            </a:r>
          </a:p>
        </p:txBody>
      </p:sp>
      <p:sp>
        <p:nvSpPr>
          <p:cNvPr id="4" name="Slide Number Placeholder 3">
            <a:extLst>
              <a:ext uri="{FF2B5EF4-FFF2-40B4-BE49-F238E27FC236}">
                <a16:creationId xmlns:a16="http://schemas.microsoft.com/office/drawing/2014/main" id="{D6D14A8E-B3C2-AC45-87ED-6725A0A388FD}"/>
              </a:ext>
            </a:extLst>
          </p:cNvPr>
          <p:cNvSpPr>
            <a:spLocks noGrp="1"/>
          </p:cNvSpPr>
          <p:nvPr>
            <p:ph type="sldNum" sz="quarter" idx="12"/>
          </p:nvPr>
        </p:nvSpPr>
        <p:spPr/>
        <p:txBody>
          <a:bodyPr/>
          <a:lstStyle/>
          <a:p>
            <a:fld id="{F7283078-D760-1647-8B80-66BA8B52336D}" type="slidenum">
              <a:rPr lang="sv-SE" smtClean="0"/>
              <a:t>15</a:t>
            </a:fld>
            <a:endParaRPr lang="sv-SE"/>
          </a:p>
        </p:txBody>
      </p:sp>
      <p:sp>
        <p:nvSpPr>
          <p:cNvPr id="7" name="Text Placeholder 6">
            <a:extLst>
              <a:ext uri="{FF2B5EF4-FFF2-40B4-BE49-F238E27FC236}">
                <a16:creationId xmlns:a16="http://schemas.microsoft.com/office/drawing/2014/main" id="{61F8929F-3D68-BD4A-8D8F-7B4CF55C73C2}"/>
              </a:ext>
            </a:extLst>
          </p:cNvPr>
          <p:cNvSpPr>
            <a:spLocks noGrp="1"/>
          </p:cNvSpPr>
          <p:nvPr>
            <p:ph type="body" sz="quarter" idx="14"/>
          </p:nvPr>
        </p:nvSpPr>
        <p:spPr/>
        <p:txBody>
          <a:bodyPr/>
          <a:lstStyle/>
          <a:p>
            <a:r>
              <a:rPr lang="en-GB" dirty="0" err="1"/>
              <a:t>EasyDiffractionApp</a:t>
            </a:r>
            <a:endParaRPr lang="en-GB" dirty="0"/>
          </a:p>
        </p:txBody>
      </p:sp>
      <p:pic>
        <p:nvPicPr>
          <p:cNvPr id="9" name="Picture 8">
            <a:extLst>
              <a:ext uri="{FF2B5EF4-FFF2-40B4-BE49-F238E27FC236}">
                <a16:creationId xmlns:a16="http://schemas.microsoft.com/office/drawing/2014/main" id="{D6DDF0C0-15D7-DB45-8FDD-3F1D61806B47}"/>
              </a:ext>
            </a:extLst>
          </p:cNvPr>
          <p:cNvPicPr>
            <a:picLocks noChangeAspect="1"/>
          </p:cNvPicPr>
          <p:nvPr/>
        </p:nvPicPr>
        <p:blipFill>
          <a:blip r:embed="rId2"/>
          <a:stretch>
            <a:fillRect/>
          </a:stretch>
        </p:blipFill>
        <p:spPr>
          <a:xfrm>
            <a:off x="10089956" y="424650"/>
            <a:ext cx="792661" cy="720000"/>
          </a:xfrm>
          <a:prstGeom prst="rect">
            <a:avLst/>
          </a:prstGeom>
        </p:spPr>
      </p:pic>
      <p:sp>
        <p:nvSpPr>
          <p:cNvPr id="5" name="TextBox 4">
            <a:extLst>
              <a:ext uri="{FF2B5EF4-FFF2-40B4-BE49-F238E27FC236}">
                <a16:creationId xmlns:a16="http://schemas.microsoft.com/office/drawing/2014/main" id="{AB29B033-0232-5019-5634-D72A86DCA446}"/>
              </a:ext>
            </a:extLst>
          </p:cNvPr>
          <p:cNvSpPr txBox="1"/>
          <p:nvPr/>
        </p:nvSpPr>
        <p:spPr>
          <a:xfrm>
            <a:off x="654050" y="1606551"/>
            <a:ext cx="5245100" cy="4247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Segoe UI"/>
                <a:ea typeface="Segoe UI"/>
                <a:cs typeface="Segoe UI"/>
                <a:sym typeface="Segoe UI"/>
              </a:rPr>
              <a:t>Main effort on redesigning the </a:t>
            </a:r>
            <a:r>
              <a:rPr kumimoji="0" lang="en-GB" sz="1800" b="0" i="0" u="none" strike="noStrike" cap="none" spc="0" normalizeH="0" baseline="0" dirty="0" err="1">
                <a:ln>
                  <a:noFill/>
                </a:ln>
                <a:solidFill>
                  <a:srgbClr val="000000"/>
                </a:solidFill>
                <a:effectLst/>
                <a:uFillTx/>
                <a:latin typeface="Segoe UI"/>
                <a:ea typeface="Segoe UI"/>
                <a:cs typeface="Segoe UI"/>
                <a:sym typeface="Segoe UI"/>
              </a:rPr>
              <a:t>EasyScience</a:t>
            </a:r>
            <a:r>
              <a:rPr kumimoji="0" lang="en-GB" sz="1800" b="0" i="0" u="none" strike="noStrike" cap="none" spc="0" normalizeH="0" dirty="0">
                <a:ln>
                  <a:noFill/>
                </a:ln>
                <a:solidFill>
                  <a:srgbClr val="000000"/>
                </a:solidFill>
                <a:effectLst/>
                <a:uFillTx/>
                <a:latin typeface="Segoe UI"/>
                <a:ea typeface="Segoe UI"/>
                <a:cs typeface="Segoe UI"/>
                <a:sym typeface="Segoe UI"/>
              </a:rPr>
              <a:t> based applications to </a:t>
            </a:r>
            <a:r>
              <a:rPr kumimoji="0" lang="en-GB" sz="1800" b="0" i="0" u="sng" strike="noStrike" cap="none" spc="0" normalizeH="0" dirty="0">
                <a:ln>
                  <a:noFill/>
                </a:ln>
                <a:solidFill>
                  <a:srgbClr val="000000"/>
                </a:solidFill>
                <a:effectLst/>
                <a:uFillTx/>
                <a:latin typeface="Segoe UI"/>
                <a:ea typeface="Segoe UI"/>
                <a:cs typeface="Segoe UI"/>
                <a:sym typeface="Segoe UI"/>
              </a:rPr>
              <a:t>provide performance comparable</a:t>
            </a:r>
            <a:r>
              <a:rPr kumimoji="0" lang="en-GB" sz="1800" b="0" i="0" u="none" strike="noStrike" cap="none" spc="0" normalizeH="0" dirty="0">
                <a:ln>
                  <a:noFill/>
                </a:ln>
                <a:solidFill>
                  <a:srgbClr val="000000"/>
                </a:solidFill>
                <a:effectLst/>
                <a:uFillTx/>
                <a:latin typeface="Segoe UI"/>
                <a:ea typeface="Segoe UI"/>
                <a:cs typeface="Segoe UI"/>
                <a:sym typeface="Segoe UI"/>
              </a:rPr>
              <a:t> to most widely used software in the field</a:t>
            </a:r>
          </a:p>
          <a:p>
            <a:pPr marL="0" marR="0" indent="0" algn="l" defTabSz="914400" rtl="0" fontAlgn="auto" latinLnBrk="0" hangingPunct="0">
              <a:lnSpc>
                <a:spcPct val="100000"/>
              </a:lnSpc>
              <a:spcBef>
                <a:spcPts val="0"/>
              </a:spcBef>
              <a:spcAft>
                <a:spcPts val="0"/>
              </a:spcAft>
              <a:buClrTx/>
              <a:buSzTx/>
              <a:buFontTx/>
              <a:buNone/>
              <a:tabLst/>
            </a:pPr>
            <a:endParaRPr lang="en-GB" baseline="0" dirty="0"/>
          </a:p>
          <a:p>
            <a:r>
              <a:rPr lang="en-GB" b="1" dirty="0"/>
              <a:t>Minimization (fitting) </a:t>
            </a:r>
            <a:r>
              <a:rPr lang="en-GB" dirty="0"/>
              <a:t>performance has been made more robust and significantly improved (3-30 times)</a:t>
            </a:r>
          </a:p>
          <a:p>
            <a:endParaRPr lang="en-GB" dirty="0"/>
          </a:p>
          <a:p>
            <a:r>
              <a:rPr lang="en-GB" dirty="0"/>
              <a:t>Improved </a:t>
            </a:r>
            <a:r>
              <a:rPr lang="en-GB" b="1" dirty="0"/>
              <a:t>GUI design </a:t>
            </a:r>
            <a:r>
              <a:rPr lang="en-GB" dirty="0"/>
              <a:t>and significantly improved visualization performance of charts and structures</a:t>
            </a:r>
          </a:p>
          <a:p>
            <a:endParaRPr kumimoji="0" lang="en-GB" sz="1800" b="0" i="0" u="none" strike="noStrike" cap="none" spc="0" normalizeH="0" baseline="0" dirty="0">
              <a:ln>
                <a:noFill/>
              </a:ln>
              <a:solidFill>
                <a:srgbClr val="000000"/>
              </a:solidFill>
              <a:effectLst/>
              <a:uFillTx/>
              <a:latin typeface="Segoe UI"/>
              <a:ea typeface="Segoe UI"/>
              <a:cs typeface="Segoe UI"/>
              <a:sym typeface="Segoe UI"/>
            </a:endParaRPr>
          </a:p>
          <a:p>
            <a:pPr marL="0" marR="0" indent="0" algn="l" defTabSz="914400" rtl="0" fontAlgn="auto" latinLnBrk="0" hangingPunct="0">
              <a:lnSpc>
                <a:spcPct val="100000"/>
              </a:lnSpc>
              <a:spcBef>
                <a:spcPts val="0"/>
              </a:spcBef>
              <a:spcAft>
                <a:spcPts val="0"/>
              </a:spcAft>
              <a:buClrTx/>
              <a:buSzTx/>
              <a:buFontTx/>
              <a:buNone/>
              <a:tabLst/>
            </a:pPr>
            <a:r>
              <a:rPr lang="en-GB" dirty="0"/>
              <a:t>New crystal structure visualiser which will be extended to support magnetic structures</a:t>
            </a:r>
            <a:endParaRPr kumimoji="0" lang="en-GB" sz="1800" b="0" i="0" u="none" strike="noStrike" cap="none" spc="0" normalizeH="0" baseline="0" dirty="0">
              <a:ln>
                <a:noFill/>
              </a:ln>
              <a:solidFill>
                <a:srgbClr val="000000"/>
              </a:solidFill>
              <a:effectLst/>
              <a:uFillTx/>
              <a:latin typeface="Segoe UI"/>
              <a:ea typeface="Segoe UI"/>
              <a:cs typeface="Segoe UI"/>
              <a:sym typeface="Segoe UI"/>
            </a:endParaRPr>
          </a:p>
          <a:p>
            <a:pPr marL="0" marR="0" indent="0" algn="l" defTabSz="914400" rtl="0" fontAlgn="auto" latinLnBrk="0" hangingPunct="0">
              <a:lnSpc>
                <a:spcPct val="100000"/>
              </a:lnSpc>
              <a:spcBef>
                <a:spcPts val="0"/>
              </a:spcBef>
              <a:spcAft>
                <a:spcPts val="0"/>
              </a:spcAft>
              <a:buClrTx/>
              <a:buSzTx/>
              <a:buFontTx/>
              <a:buNone/>
              <a:tabLst/>
            </a:pPr>
            <a:r>
              <a:rPr lang="en-GB" dirty="0"/>
              <a:t>Currently on </a:t>
            </a:r>
            <a:r>
              <a:rPr lang="en-GB" dirty="0">
                <a:hlinkClick r:id="rId3"/>
              </a:rPr>
              <a:t>8th alpha release</a:t>
            </a:r>
            <a:r>
              <a:rPr lang="en-GB" dirty="0"/>
              <a:t> (Oct 2023)</a:t>
            </a:r>
          </a:p>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Segoe UI"/>
              <a:ea typeface="Segoe UI"/>
              <a:cs typeface="Segoe UI"/>
              <a:sym typeface="Segoe UI"/>
            </a:endParaRPr>
          </a:p>
        </p:txBody>
      </p:sp>
      <p:pic>
        <p:nvPicPr>
          <p:cNvPr id="6" name="Picture 5">
            <a:extLst>
              <a:ext uri="{FF2B5EF4-FFF2-40B4-BE49-F238E27FC236}">
                <a16:creationId xmlns:a16="http://schemas.microsoft.com/office/drawing/2014/main" id="{297D4269-088C-69A2-6294-1BBC68796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1958" y="1549400"/>
            <a:ext cx="6348329" cy="4159250"/>
          </a:xfrm>
          <a:prstGeom prst="rect">
            <a:avLst/>
          </a:prstGeom>
        </p:spPr>
      </p:pic>
    </p:spTree>
    <p:extLst>
      <p:ext uri="{BB962C8B-B14F-4D97-AF65-F5344CB8AC3E}">
        <p14:creationId xmlns:p14="http://schemas.microsoft.com/office/powerpoint/2010/main" val="2506361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822C-6102-424E-B0AA-B7DA97561079}"/>
              </a:ext>
            </a:extLst>
          </p:cNvPr>
          <p:cNvSpPr>
            <a:spLocks noGrp="1"/>
          </p:cNvSpPr>
          <p:nvPr>
            <p:ph type="title"/>
          </p:nvPr>
        </p:nvSpPr>
        <p:spPr/>
        <p:txBody>
          <a:bodyPr/>
          <a:lstStyle/>
          <a:p>
            <a:r>
              <a:rPr lang="en-GB" dirty="0"/>
              <a:t>Data Analysis – Updates 3</a:t>
            </a:r>
          </a:p>
        </p:txBody>
      </p:sp>
      <p:sp>
        <p:nvSpPr>
          <p:cNvPr id="4" name="Slide Number Placeholder 3">
            <a:extLst>
              <a:ext uri="{FF2B5EF4-FFF2-40B4-BE49-F238E27FC236}">
                <a16:creationId xmlns:a16="http://schemas.microsoft.com/office/drawing/2014/main" id="{25C577EF-82AA-7C44-9439-951FAD4669A1}"/>
              </a:ext>
            </a:extLst>
          </p:cNvPr>
          <p:cNvSpPr>
            <a:spLocks noGrp="1"/>
          </p:cNvSpPr>
          <p:nvPr>
            <p:ph type="sldNum" sz="quarter" idx="12"/>
          </p:nvPr>
        </p:nvSpPr>
        <p:spPr>
          <a:xfrm>
            <a:off x="8718356" y="6292707"/>
            <a:ext cx="2743200" cy="365125"/>
          </a:xfrm>
        </p:spPr>
        <p:txBody>
          <a:bodyPr/>
          <a:lstStyle/>
          <a:p>
            <a:fld id="{F7283078-D760-1647-8B80-66BA8B52336D}" type="slidenum">
              <a:rPr lang="sv-SE" smtClean="0"/>
              <a:t>16</a:t>
            </a:fld>
            <a:endParaRPr lang="sv-SE"/>
          </a:p>
        </p:txBody>
      </p:sp>
      <p:sp>
        <p:nvSpPr>
          <p:cNvPr id="7" name="Text Placeholder 6">
            <a:extLst>
              <a:ext uri="{FF2B5EF4-FFF2-40B4-BE49-F238E27FC236}">
                <a16:creationId xmlns:a16="http://schemas.microsoft.com/office/drawing/2014/main" id="{B419B969-3FAF-4940-80A3-58136D4A7612}"/>
              </a:ext>
            </a:extLst>
          </p:cNvPr>
          <p:cNvSpPr>
            <a:spLocks noGrp="1"/>
          </p:cNvSpPr>
          <p:nvPr>
            <p:ph type="body" sz="quarter" idx="14"/>
          </p:nvPr>
        </p:nvSpPr>
        <p:spPr/>
        <p:txBody>
          <a:bodyPr/>
          <a:lstStyle/>
          <a:p>
            <a:r>
              <a:rPr lang="en-GB" dirty="0"/>
              <a:t>DMSC Summer School 2023</a:t>
            </a:r>
          </a:p>
        </p:txBody>
      </p:sp>
      <p:pic>
        <p:nvPicPr>
          <p:cNvPr id="15" name="Picture 14">
            <a:extLst>
              <a:ext uri="{FF2B5EF4-FFF2-40B4-BE49-F238E27FC236}">
                <a16:creationId xmlns:a16="http://schemas.microsoft.com/office/drawing/2014/main" id="{08F6BE9F-69B3-124F-A37C-E2D84119EB14}"/>
              </a:ext>
            </a:extLst>
          </p:cNvPr>
          <p:cNvPicPr>
            <a:picLocks noChangeAspect="1"/>
          </p:cNvPicPr>
          <p:nvPr/>
        </p:nvPicPr>
        <p:blipFill>
          <a:blip r:embed="rId2"/>
          <a:stretch>
            <a:fillRect/>
          </a:stretch>
        </p:blipFill>
        <p:spPr>
          <a:xfrm>
            <a:off x="10089956" y="424650"/>
            <a:ext cx="792661" cy="720000"/>
          </a:xfrm>
          <a:prstGeom prst="rect">
            <a:avLst/>
          </a:prstGeom>
        </p:spPr>
      </p:pic>
      <p:sp>
        <p:nvSpPr>
          <p:cNvPr id="13" name="Rectangle 12">
            <a:extLst>
              <a:ext uri="{FF2B5EF4-FFF2-40B4-BE49-F238E27FC236}">
                <a16:creationId xmlns:a16="http://schemas.microsoft.com/office/drawing/2014/main" id="{7D27725B-5738-5B47-A125-FEA413EB87F1}"/>
              </a:ext>
            </a:extLst>
          </p:cNvPr>
          <p:cNvSpPr/>
          <p:nvPr/>
        </p:nvSpPr>
        <p:spPr>
          <a:xfrm>
            <a:off x="10610850" y="4772025"/>
            <a:ext cx="923925" cy="866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C135DE9-FD75-A1B7-719B-767303744998}"/>
              </a:ext>
            </a:extLst>
          </p:cNvPr>
          <p:cNvSpPr txBox="1"/>
          <p:nvPr/>
        </p:nvSpPr>
        <p:spPr>
          <a:xfrm>
            <a:off x="946600" y="1576619"/>
            <a:ext cx="5689178" cy="923330"/>
          </a:xfrm>
          <a:prstGeom prst="rect">
            <a:avLst/>
          </a:prstGeom>
          <a:noFill/>
        </p:spPr>
        <p:txBody>
          <a:bodyPr wrap="square" rtlCol="0">
            <a:spAutoFit/>
          </a:bodyPr>
          <a:lstStyle/>
          <a:p>
            <a:pPr>
              <a:spcBef>
                <a:spcPts val="900"/>
              </a:spcBef>
              <a:spcAft>
                <a:spcPts val="9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The team has contributed a major session to the DMSC Summer School. Showing how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easyCore</a:t>
            </a:r>
            <a:r>
              <a:rPr lang="en-US" sz="1800" dirty="0">
                <a:effectLst/>
                <a:latin typeface="Cambria" panose="02040503050406030204" pitchFamily="18" charset="0"/>
                <a:ea typeface="Cambria" panose="02040503050406030204" pitchFamily="18" charset="0"/>
                <a:cs typeface="Times New Roman" panose="02020603050405020304" pitchFamily="18" charset="0"/>
              </a:rPr>
              <a:t> can be used for fitting.</a:t>
            </a:r>
          </a:p>
        </p:txBody>
      </p:sp>
      <p:pic>
        <p:nvPicPr>
          <p:cNvPr id="11" name="Picture 10">
            <a:extLst>
              <a:ext uri="{FF2B5EF4-FFF2-40B4-BE49-F238E27FC236}">
                <a16:creationId xmlns:a16="http://schemas.microsoft.com/office/drawing/2014/main" id="{9C3C8CBE-1AD6-E004-D899-CBEA70829A3F}"/>
              </a:ext>
            </a:extLst>
          </p:cNvPr>
          <p:cNvPicPr>
            <a:picLocks noChangeAspect="1"/>
          </p:cNvPicPr>
          <p:nvPr/>
        </p:nvPicPr>
        <p:blipFill>
          <a:blip r:embed="rId3"/>
          <a:stretch>
            <a:fillRect/>
          </a:stretch>
        </p:blipFill>
        <p:spPr>
          <a:xfrm>
            <a:off x="0" y="3559739"/>
            <a:ext cx="3228946" cy="2916467"/>
          </a:xfrm>
          <a:prstGeom prst="rect">
            <a:avLst/>
          </a:prstGeom>
        </p:spPr>
      </p:pic>
      <p:pic>
        <p:nvPicPr>
          <p:cNvPr id="9" name="Picture 8">
            <a:extLst>
              <a:ext uri="{FF2B5EF4-FFF2-40B4-BE49-F238E27FC236}">
                <a16:creationId xmlns:a16="http://schemas.microsoft.com/office/drawing/2014/main" id="{D080E773-B4E9-1CD5-D2E6-0F3BF90F970C}"/>
              </a:ext>
            </a:extLst>
          </p:cNvPr>
          <p:cNvPicPr>
            <a:picLocks noChangeAspect="1"/>
          </p:cNvPicPr>
          <p:nvPr/>
        </p:nvPicPr>
        <p:blipFill>
          <a:blip r:embed="rId4"/>
          <a:stretch>
            <a:fillRect/>
          </a:stretch>
        </p:blipFill>
        <p:spPr>
          <a:xfrm>
            <a:off x="8239267" y="217671"/>
            <a:ext cx="3779292" cy="4777596"/>
          </a:xfrm>
          <a:prstGeom prst="rect">
            <a:avLst/>
          </a:prstGeom>
        </p:spPr>
      </p:pic>
      <p:pic>
        <p:nvPicPr>
          <p:cNvPr id="17" name="Picture 16">
            <a:extLst>
              <a:ext uri="{FF2B5EF4-FFF2-40B4-BE49-F238E27FC236}">
                <a16:creationId xmlns:a16="http://schemas.microsoft.com/office/drawing/2014/main" id="{1C3B841E-D0A5-06AA-9D04-C3EEDECA3357}"/>
              </a:ext>
            </a:extLst>
          </p:cNvPr>
          <p:cNvPicPr>
            <a:picLocks noChangeAspect="1"/>
          </p:cNvPicPr>
          <p:nvPr/>
        </p:nvPicPr>
        <p:blipFill>
          <a:blip r:embed="rId5"/>
          <a:stretch>
            <a:fillRect/>
          </a:stretch>
        </p:blipFill>
        <p:spPr>
          <a:xfrm>
            <a:off x="3900403" y="2622580"/>
            <a:ext cx="3855080" cy="2848365"/>
          </a:xfrm>
          <a:prstGeom prst="rect">
            <a:avLst/>
          </a:prstGeom>
        </p:spPr>
      </p:pic>
      <p:sp>
        <p:nvSpPr>
          <p:cNvPr id="21" name="TextBox 20">
            <a:extLst>
              <a:ext uri="{FF2B5EF4-FFF2-40B4-BE49-F238E27FC236}">
                <a16:creationId xmlns:a16="http://schemas.microsoft.com/office/drawing/2014/main" id="{27D28E0A-1DD9-F334-BFE3-2AED20DDAFD4}"/>
              </a:ext>
            </a:extLst>
          </p:cNvPr>
          <p:cNvSpPr txBox="1"/>
          <p:nvPr/>
        </p:nvSpPr>
        <p:spPr>
          <a:xfrm>
            <a:off x="6341014" y="6412991"/>
            <a:ext cx="4754684" cy="276999"/>
          </a:xfrm>
          <a:prstGeom prst="rect">
            <a:avLst/>
          </a:prstGeom>
          <a:noFill/>
        </p:spPr>
        <p:txBody>
          <a:bodyPr wrap="square" rtlCol="0">
            <a:spAutoFit/>
          </a:bodyPr>
          <a:lstStyle/>
          <a:p>
            <a:pPr>
              <a:spcBef>
                <a:spcPts val="900"/>
              </a:spcBef>
              <a:spcAft>
                <a:spcPts val="900"/>
              </a:spcAft>
            </a:pPr>
            <a:r>
              <a:rPr lang="en-US" sz="1200" dirty="0">
                <a:latin typeface="Cambria" panose="02040503050406030204" pitchFamily="18" charset="0"/>
                <a:ea typeface="Cambria" panose="02040503050406030204" pitchFamily="18" charset="0"/>
                <a:cs typeface="Times New Roman" panose="02020603050405020304" pitchFamily="18" charset="0"/>
                <a:hlinkClick r:id="rId6"/>
              </a:rPr>
              <a:t>https://ess-dmsc-dram.github.io/dmsc-school/intro.html</a:t>
            </a:r>
            <a:r>
              <a:rPr lang="en-US" sz="1200" dirty="0">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937486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CD619-EE94-07D8-F71E-1C7E7D22D15B}"/>
              </a:ext>
            </a:extLst>
          </p:cNvPr>
          <p:cNvSpPr>
            <a:spLocks noGrp="1"/>
          </p:cNvSpPr>
          <p:nvPr>
            <p:ph type="title"/>
          </p:nvPr>
        </p:nvSpPr>
        <p:spPr/>
        <p:txBody>
          <a:bodyPr/>
          <a:lstStyle/>
          <a:p>
            <a:r>
              <a:rPr lang="en-GB" dirty="0"/>
              <a:t>Instrument modelling – Update 1</a:t>
            </a:r>
          </a:p>
        </p:txBody>
      </p:sp>
      <p:sp>
        <p:nvSpPr>
          <p:cNvPr id="4" name="Slide Number Placeholder 3">
            <a:extLst>
              <a:ext uri="{FF2B5EF4-FFF2-40B4-BE49-F238E27FC236}">
                <a16:creationId xmlns:a16="http://schemas.microsoft.com/office/drawing/2014/main" id="{C17BE2F3-F08C-4531-3FAB-15BEA44ACFCE}"/>
              </a:ext>
            </a:extLst>
          </p:cNvPr>
          <p:cNvSpPr>
            <a:spLocks noGrp="1"/>
          </p:cNvSpPr>
          <p:nvPr>
            <p:ph type="sldNum" sz="quarter" idx="12"/>
          </p:nvPr>
        </p:nvSpPr>
        <p:spPr/>
        <p:txBody>
          <a:bodyPr/>
          <a:lstStyle/>
          <a:p>
            <a:fld id="{F7283078-D760-1647-8B80-66BA8B52336D}" type="slidenum">
              <a:rPr lang="sv-SE" smtClean="0"/>
              <a:t>17</a:t>
            </a:fld>
            <a:endParaRPr lang="sv-SE"/>
          </a:p>
        </p:txBody>
      </p:sp>
      <p:sp>
        <p:nvSpPr>
          <p:cNvPr id="5" name="Content Placeholder 4">
            <a:extLst>
              <a:ext uri="{FF2B5EF4-FFF2-40B4-BE49-F238E27FC236}">
                <a16:creationId xmlns:a16="http://schemas.microsoft.com/office/drawing/2014/main" id="{A37CD4F2-218B-2286-82C4-8B3ED9BDFAE9}"/>
              </a:ext>
            </a:extLst>
          </p:cNvPr>
          <p:cNvSpPr>
            <a:spLocks noGrp="1"/>
          </p:cNvSpPr>
          <p:nvPr>
            <p:ph idx="1"/>
          </p:nvPr>
        </p:nvSpPr>
        <p:spPr>
          <a:xfrm>
            <a:off x="1094400" y="1562400"/>
            <a:ext cx="10273077" cy="4768062"/>
          </a:xfrm>
        </p:spPr>
        <p:txBody>
          <a:bodyPr/>
          <a:lstStyle/>
          <a:p>
            <a:pPr marL="342900" indent="-342900">
              <a:buFont typeface="Symbol" pitchFamily="2" charset="2"/>
              <a:buChar char=""/>
            </a:pP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McStas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3.3, March 31st, 2023 (Presented at ECNS in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Garching</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400" kern="100" dirty="0">
              <a:latin typeface="Calibri" panose="020F0502020204030204" pitchFamily="34" charset="0"/>
              <a:ea typeface="Calibri" panose="020F0502020204030204" pitchFamily="34" charset="0"/>
              <a:cs typeface="Times New Roman" panose="02020603050405020304" pitchFamily="18" charset="0"/>
            </a:endParaRPr>
          </a:p>
          <a:p>
            <a:pPr marL="600075" lvl="1" indent="-342900">
              <a:buFont typeface="Symbol" pitchFamily="2" charset="2"/>
              <a:buChar char=""/>
            </a:pPr>
            <a:r>
              <a:rPr lang="en-US" sz="1400" kern="100" dirty="0">
                <a:latin typeface="Calibri" panose="020F0502020204030204" pitchFamily="34" charset="0"/>
                <a:ea typeface="Calibri" panose="020F0502020204030204" pitchFamily="34" charset="0"/>
                <a:cs typeface="Times New Roman" panose="02020603050405020304" pitchFamily="18" charset="0"/>
              </a:rPr>
              <a:t>Built-in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NeXus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support on all platforms</a:t>
            </a:r>
          </a:p>
          <a:p>
            <a:pPr marL="600075" lvl="1" indent="-342900">
              <a:buFont typeface="Symbol" pitchFamily="2" charset="2"/>
              <a:buChar char=""/>
            </a:pP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mcgui</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run dialogue now allows to directly specify --format=</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NeXus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and --format=</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NeXus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–IDF</a:t>
            </a:r>
          </a:p>
          <a:p>
            <a:pPr marL="0" indent="0">
              <a:buNone/>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Symbol" pitchFamily="2" charset="2"/>
              <a:buChar char=""/>
            </a:pP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McStas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3.4, September 19th, 2023</a:t>
            </a:r>
            <a:endParaRPr lang="en-SE"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600075" lvl="1" indent="-342900">
              <a:buFont typeface="Symbol" pitchFamily="2" charset="2"/>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End of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McStas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2.x releases</a:t>
            </a:r>
            <a:endParaRPr lang="en-SE"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600075" lvl="1" indent="-342900">
              <a:buFont typeface="Symbol" pitchFamily="2" charset="2"/>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End of support for Perl tools</a:t>
            </a:r>
            <a:endParaRPr lang="en-SE"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600075" lvl="1" indent="-342900">
              <a:buFont typeface="Symbol" pitchFamily="2" charset="2"/>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Build process for both macOS and Windows overhauled,  embedded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conda</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environment. </a:t>
            </a:r>
            <a:endParaRPr lang="en-SE" sz="1400" kern="100" dirty="0">
              <a:latin typeface="Calibri" panose="020F0502020204030204" pitchFamily="34" charset="0"/>
              <a:ea typeface="Calibri" panose="020F0502020204030204" pitchFamily="34" charset="0"/>
              <a:cs typeface="Times New Roman" panose="02020603050405020304" pitchFamily="18" charset="0"/>
            </a:endParaRPr>
          </a:p>
          <a:p>
            <a:pPr marL="600075" lvl="1" indent="-342900">
              <a:buFont typeface="Symbol" pitchFamily="2"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MPI support is now included with the installation on Windows</a:t>
            </a:r>
            <a:r>
              <a:rPr lang="en-SE" sz="1400" dirty="0">
                <a:effectLst/>
              </a:rPr>
              <a:t> </a:t>
            </a:r>
            <a:endParaRPr lang="en-SE"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Symbol" pitchFamily="2" charset="2"/>
              <a:buChar char=""/>
            </a:pPr>
            <a:endParaRPr lang="en-SE"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Collaboration with </a:t>
            </a:r>
            <a:r>
              <a:rPr lang="en-US" sz="1400" u="sng" kern="100" dirty="0">
                <a:effectLst/>
                <a:latin typeface="Calibri" panose="020F0502020204030204" pitchFamily="34" charset="0"/>
                <a:ea typeface="Calibri" panose="020F0502020204030204" pitchFamily="34" charset="0"/>
                <a:cs typeface="Times New Roman" panose="02020603050405020304" pitchFamily="18" charset="0"/>
              </a:rPr>
              <a:t>SOLEIL for </a:t>
            </a:r>
            <a:r>
              <a:rPr lang="en-US" sz="1400" u="sng" kern="100" dirty="0" err="1">
                <a:effectLst/>
                <a:latin typeface="Calibri" panose="020F0502020204030204" pitchFamily="34" charset="0"/>
                <a:ea typeface="Calibri" panose="020F0502020204030204" pitchFamily="34" charset="0"/>
                <a:cs typeface="Times New Roman" panose="02020603050405020304" pitchFamily="18" charset="0"/>
              </a:rPr>
              <a:t>McXtrace</a:t>
            </a:r>
            <a:r>
              <a:rPr lang="en-US" sz="1400" u="sng" kern="100" dirty="0">
                <a:effectLst/>
                <a:latin typeface="Calibri" panose="020F0502020204030204" pitchFamily="34" charset="0"/>
                <a:ea typeface="Calibri" panose="020F0502020204030204" pitchFamily="34" charset="0"/>
                <a:cs typeface="Times New Roman" panose="02020603050405020304" pitchFamily="18" charset="0"/>
              </a:rPr>
              <a:t> school May 2023</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a:t>
            </a:r>
            <a:r>
              <a:rPr lang="en-SE" sz="1400" kern="100" dirty="0">
                <a:latin typeface="Calibri" panose="020F0502020204030204" pitchFamily="34" charset="0"/>
                <a:ea typeface="Calibri" panose="020F0502020204030204" pitchFamily="34" charset="0"/>
                <a:cs typeface="Times New Roman" panose="02020603050405020304" pitchFamily="18" charset="0"/>
              </a:rPr>
              <a:t>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Talk and demo at </a:t>
            </a:r>
            <a:r>
              <a:rPr lang="en-US" sz="1400" u="sng" kern="100" dirty="0" err="1">
                <a:effectLst/>
                <a:latin typeface="Calibri" panose="020F0502020204030204" pitchFamily="34" charset="0"/>
                <a:ea typeface="Calibri" panose="020F0502020204030204" pitchFamily="34" charset="0"/>
                <a:cs typeface="Times New Roman" panose="02020603050405020304" pitchFamily="18" charset="0"/>
              </a:rPr>
              <a:t>HighNESS</a:t>
            </a:r>
            <a:r>
              <a:rPr lang="en-US" sz="1400" u="sng" kern="100" dirty="0">
                <a:effectLst/>
                <a:latin typeface="Calibri" panose="020F0502020204030204" pitchFamily="34" charset="0"/>
                <a:ea typeface="Calibri" panose="020F0502020204030204" pitchFamily="34" charset="0"/>
                <a:cs typeface="Times New Roman" panose="02020603050405020304" pitchFamily="18" charset="0"/>
              </a:rPr>
              <a:t> scattering kernel school May 2023</a:t>
            </a:r>
            <a:r>
              <a:rPr lang="en-SE" sz="14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u="sng" kern="100" dirty="0">
                <a:effectLst/>
                <a:latin typeface="Calibri" panose="020F0502020204030204" pitchFamily="34" charset="0"/>
                <a:ea typeface="Calibri" panose="020F0502020204030204" pitchFamily="34" charset="0"/>
                <a:cs typeface="Times New Roman" panose="02020603050405020304" pitchFamily="18" charset="0"/>
              </a:rPr>
              <a:t>DMSC Summer School September 2023</a:t>
            </a:r>
            <a:endParaRPr lang="en-SE" sz="1400"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US" sz="1400" kern="100" dirty="0">
                <a:effectLst/>
                <a:latin typeface="Calibri" panose="020F0502020204030204" pitchFamily="34" charset="0"/>
                <a:ea typeface="Calibri" panose="020F0502020204030204" pitchFamily="34" charset="0"/>
                <a:cs typeface="Times New Roman" panose="02020603050405020304" pitchFamily="18" charset="0"/>
                <a:hlinkClick r:id="rId2"/>
              </a:rPr>
              <a:t>https://e-learning.pan-training.eu/course/view.php?id=135</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school entry point (Federated login)</a:t>
            </a:r>
            <a:endParaRPr lang="en-SE"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US" sz="1400" kern="100" dirty="0">
                <a:effectLst/>
                <a:latin typeface="Calibri" panose="020F0502020204030204" pitchFamily="34" charset="0"/>
                <a:ea typeface="Calibri" panose="020F0502020204030204" pitchFamily="34" charset="0"/>
                <a:cs typeface="Times New Roman" panose="02020603050405020304" pitchFamily="18" charset="0"/>
                <a:hlinkClick r:id="rId3"/>
              </a:rPr>
              <a:t>https://panlearningjhub.esss.dk/dmscsummerschool2023</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“Fat” docker with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McStas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McStasScript</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NeXus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-SCIPP developed and deployed</a:t>
            </a:r>
            <a:endParaRPr lang="en-SE"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Placeholder 6">
            <a:extLst>
              <a:ext uri="{FF2B5EF4-FFF2-40B4-BE49-F238E27FC236}">
                <a16:creationId xmlns:a16="http://schemas.microsoft.com/office/drawing/2014/main" id="{2916260E-97A2-9740-B37E-10888CBC3DE5}"/>
              </a:ext>
            </a:extLst>
          </p:cNvPr>
          <p:cNvSpPr>
            <a:spLocks noGrp="1"/>
          </p:cNvSpPr>
          <p:nvPr>
            <p:ph type="body" sz="quarter" idx="14"/>
          </p:nvPr>
        </p:nvSpPr>
        <p:spPr/>
        <p:txBody>
          <a:bodyPr/>
          <a:lstStyle/>
          <a:p>
            <a:r>
              <a:rPr lang="en-GB" dirty="0" err="1"/>
              <a:t>McStas</a:t>
            </a:r>
            <a:r>
              <a:rPr lang="en-GB" dirty="0"/>
              <a:t> etc. updates</a:t>
            </a:r>
          </a:p>
        </p:txBody>
      </p:sp>
      <p:pic>
        <p:nvPicPr>
          <p:cNvPr id="6" name="Picture 5">
            <a:extLst>
              <a:ext uri="{FF2B5EF4-FFF2-40B4-BE49-F238E27FC236}">
                <a16:creationId xmlns:a16="http://schemas.microsoft.com/office/drawing/2014/main" id="{BE0EA890-A34B-3D2F-8FC7-6A40CCCB937A}"/>
              </a:ext>
            </a:extLst>
          </p:cNvPr>
          <p:cNvPicPr>
            <a:picLocks noChangeAspect="1"/>
          </p:cNvPicPr>
          <p:nvPr/>
        </p:nvPicPr>
        <p:blipFill>
          <a:blip r:embed="rId4"/>
          <a:stretch>
            <a:fillRect/>
          </a:stretch>
        </p:blipFill>
        <p:spPr>
          <a:xfrm>
            <a:off x="10089956" y="424650"/>
            <a:ext cx="792661" cy="720000"/>
          </a:xfrm>
          <a:prstGeom prst="rect">
            <a:avLst/>
          </a:prstGeom>
        </p:spPr>
      </p:pic>
    </p:spTree>
    <p:extLst>
      <p:ext uri="{BB962C8B-B14F-4D97-AF65-F5344CB8AC3E}">
        <p14:creationId xmlns:p14="http://schemas.microsoft.com/office/powerpoint/2010/main" val="33389524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CD619-EE94-07D8-F71E-1C7E7D22D15B}"/>
              </a:ext>
            </a:extLst>
          </p:cNvPr>
          <p:cNvSpPr>
            <a:spLocks noGrp="1"/>
          </p:cNvSpPr>
          <p:nvPr>
            <p:ph type="title"/>
          </p:nvPr>
        </p:nvSpPr>
        <p:spPr/>
        <p:txBody>
          <a:bodyPr/>
          <a:lstStyle/>
          <a:p>
            <a:r>
              <a:rPr lang="en-GB" dirty="0"/>
              <a:t>Instrument modelling – Update 2</a:t>
            </a:r>
          </a:p>
        </p:txBody>
      </p:sp>
      <p:sp>
        <p:nvSpPr>
          <p:cNvPr id="4" name="Slide Number Placeholder 3">
            <a:extLst>
              <a:ext uri="{FF2B5EF4-FFF2-40B4-BE49-F238E27FC236}">
                <a16:creationId xmlns:a16="http://schemas.microsoft.com/office/drawing/2014/main" id="{C17BE2F3-F08C-4531-3FAB-15BEA44ACFCE}"/>
              </a:ext>
            </a:extLst>
          </p:cNvPr>
          <p:cNvSpPr>
            <a:spLocks noGrp="1"/>
          </p:cNvSpPr>
          <p:nvPr>
            <p:ph type="sldNum" sz="quarter" idx="12"/>
          </p:nvPr>
        </p:nvSpPr>
        <p:spPr/>
        <p:txBody>
          <a:bodyPr/>
          <a:lstStyle/>
          <a:p>
            <a:fld id="{F7283078-D760-1647-8B80-66BA8B52336D}" type="slidenum">
              <a:rPr lang="sv-SE" smtClean="0"/>
              <a:t>18</a:t>
            </a:fld>
            <a:endParaRPr lang="sv-SE"/>
          </a:p>
        </p:txBody>
      </p:sp>
      <p:sp>
        <p:nvSpPr>
          <p:cNvPr id="5" name="Content Placeholder 4">
            <a:extLst>
              <a:ext uri="{FF2B5EF4-FFF2-40B4-BE49-F238E27FC236}">
                <a16:creationId xmlns:a16="http://schemas.microsoft.com/office/drawing/2014/main" id="{A37CD4F2-218B-2286-82C4-8B3ED9BDFAE9}"/>
              </a:ext>
            </a:extLst>
          </p:cNvPr>
          <p:cNvSpPr>
            <a:spLocks noGrp="1"/>
          </p:cNvSpPr>
          <p:nvPr>
            <p:ph idx="1"/>
          </p:nvPr>
        </p:nvSpPr>
        <p:spPr>
          <a:xfrm>
            <a:off x="1094400" y="1562400"/>
            <a:ext cx="10273077" cy="4768062"/>
          </a:xfrm>
        </p:spPr>
        <p:txBody>
          <a:bodyPr/>
          <a:lstStyle/>
          <a:p>
            <a:pPr marL="342900" lvl="0" indent="-342900">
              <a:buFont typeface="Symbol" pitchFamily="2" charset="2"/>
              <a:buChar char=""/>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McStasScript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continues, the package can now load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McStas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generated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NeXus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data. </a:t>
            </a:r>
            <a:endParaRPr lang="en-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McStas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now ships with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McStasScript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JupyterLab</a:t>
            </a:r>
            <a:endParaRPr lang="en-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McStas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package now also includes a translation tool that can write 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McStasScript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python file from a classic instrument file</a:t>
            </a:r>
            <a:endParaRPr lang="en-S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current development efforts on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McStasScript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concerns creating a widget interface to explore event data generated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McStas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widget uses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scipp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plopp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 group the data as individual rays using the neutron id and to build interactive widgets that display the data.</a:t>
            </a:r>
            <a:endParaRPr lang="en-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will for example be possible to highlight a peak on the detector and see the history of the neutron rays that make up the peak.</a:t>
            </a:r>
            <a:endParaRPr lang="en-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SE" dirty="0">
                <a:effectLst/>
              </a:rPr>
              <a:t> </a:t>
            </a:r>
          </a:p>
          <a:p>
            <a:pPr>
              <a:buFont typeface="Arial" panose="020B0604020202020204" pitchFamily="34" charset="0"/>
              <a:buChar char="•"/>
            </a:pPr>
            <a:endParaRPr lang="en-GB" dirty="0"/>
          </a:p>
        </p:txBody>
      </p:sp>
      <p:sp>
        <p:nvSpPr>
          <p:cNvPr id="7" name="Text Placeholder 6">
            <a:extLst>
              <a:ext uri="{FF2B5EF4-FFF2-40B4-BE49-F238E27FC236}">
                <a16:creationId xmlns:a16="http://schemas.microsoft.com/office/drawing/2014/main" id="{2916260E-97A2-9740-B37E-10888CBC3DE5}"/>
              </a:ext>
            </a:extLst>
          </p:cNvPr>
          <p:cNvSpPr>
            <a:spLocks noGrp="1"/>
          </p:cNvSpPr>
          <p:nvPr>
            <p:ph type="body" sz="quarter" idx="14"/>
          </p:nvPr>
        </p:nvSpPr>
        <p:spPr/>
        <p:txBody>
          <a:bodyPr/>
          <a:lstStyle/>
          <a:p>
            <a:r>
              <a:rPr lang="en-GB" dirty="0" err="1"/>
              <a:t>McStas</a:t>
            </a:r>
            <a:r>
              <a:rPr lang="en-GB" dirty="0"/>
              <a:t> etc. updates</a:t>
            </a:r>
          </a:p>
        </p:txBody>
      </p:sp>
      <p:pic>
        <p:nvPicPr>
          <p:cNvPr id="6" name="Picture 5">
            <a:extLst>
              <a:ext uri="{FF2B5EF4-FFF2-40B4-BE49-F238E27FC236}">
                <a16:creationId xmlns:a16="http://schemas.microsoft.com/office/drawing/2014/main" id="{85FDC4B8-1A75-1C6B-A6B8-5D032BEA18EF}"/>
              </a:ext>
            </a:extLst>
          </p:cNvPr>
          <p:cNvPicPr>
            <a:picLocks noChangeAspect="1"/>
          </p:cNvPicPr>
          <p:nvPr/>
        </p:nvPicPr>
        <p:blipFill>
          <a:blip r:embed="rId2"/>
          <a:stretch>
            <a:fillRect/>
          </a:stretch>
        </p:blipFill>
        <p:spPr>
          <a:xfrm>
            <a:off x="10089956" y="424650"/>
            <a:ext cx="792661" cy="720000"/>
          </a:xfrm>
          <a:prstGeom prst="rect">
            <a:avLst/>
          </a:prstGeom>
        </p:spPr>
      </p:pic>
    </p:spTree>
    <p:extLst>
      <p:ext uri="{BB962C8B-B14F-4D97-AF65-F5344CB8AC3E}">
        <p14:creationId xmlns:p14="http://schemas.microsoft.com/office/powerpoint/2010/main" val="175919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822C-6102-424E-B0AA-B7DA97561079}"/>
              </a:ext>
            </a:extLst>
          </p:cNvPr>
          <p:cNvSpPr>
            <a:spLocks noGrp="1"/>
          </p:cNvSpPr>
          <p:nvPr>
            <p:ph type="title"/>
          </p:nvPr>
        </p:nvSpPr>
        <p:spPr/>
        <p:txBody>
          <a:bodyPr/>
          <a:lstStyle/>
          <a:p>
            <a:r>
              <a:rPr lang="en-GB" dirty="0"/>
              <a:t>Instrument modelling – Update 3</a:t>
            </a:r>
          </a:p>
        </p:txBody>
      </p:sp>
      <p:sp>
        <p:nvSpPr>
          <p:cNvPr id="4" name="Slide Number Placeholder 3">
            <a:extLst>
              <a:ext uri="{FF2B5EF4-FFF2-40B4-BE49-F238E27FC236}">
                <a16:creationId xmlns:a16="http://schemas.microsoft.com/office/drawing/2014/main" id="{25C577EF-82AA-7C44-9439-951FAD4669A1}"/>
              </a:ext>
            </a:extLst>
          </p:cNvPr>
          <p:cNvSpPr>
            <a:spLocks noGrp="1"/>
          </p:cNvSpPr>
          <p:nvPr>
            <p:ph type="sldNum" sz="quarter" idx="12"/>
          </p:nvPr>
        </p:nvSpPr>
        <p:spPr>
          <a:xfrm>
            <a:off x="8718356" y="6292707"/>
            <a:ext cx="2743200" cy="365125"/>
          </a:xfrm>
        </p:spPr>
        <p:txBody>
          <a:bodyPr/>
          <a:lstStyle/>
          <a:p>
            <a:fld id="{F7283078-D760-1647-8B80-66BA8B52336D}" type="slidenum">
              <a:rPr lang="sv-SE" smtClean="0"/>
              <a:t>19</a:t>
            </a:fld>
            <a:endParaRPr lang="sv-SE"/>
          </a:p>
        </p:txBody>
      </p:sp>
      <p:sp>
        <p:nvSpPr>
          <p:cNvPr id="7" name="Text Placeholder 6">
            <a:extLst>
              <a:ext uri="{FF2B5EF4-FFF2-40B4-BE49-F238E27FC236}">
                <a16:creationId xmlns:a16="http://schemas.microsoft.com/office/drawing/2014/main" id="{B419B969-3FAF-4940-80A3-58136D4A7612}"/>
              </a:ext>
            </a:extLst>
          </p:cNvPr>
          <p:cNvSpPr>
            <a:spLocks noGrp="1"/>
          </p:cNvSpPr>
          <p:nvPr>
            <p:ph type="body" sz="quarter" idx="14"/>
          </p:nvPr>
        </p:nvSpPr>
        <p:spPr/>
        <p:txBody>
          <a:bodyPr/>
          <a:lstStyle/>
          <a:p>
            <a:r>
              <a:rPr lang="en-GB" dirty="0"/>
              <a:t>DMSC Summer School 2023</a:t>
            </a:r>
          </a:p>
        </p:txBody>
      </p:sp>
      <p:pic>
        <p:nvPicPr>
          <p:cNvPr id="15" name="Picture 14">
            <a:extLst>
              <a:ext uri="{FF2B5EF4-FFF2-40B4-BE49-F238E27FC236}">
                <a16:creationId xmlns:a16="http://schemas.microsoft.com/office/drawing/2014/main" id="{08F6BE9F-69B3-124F-A37C-E2D84119EB14}"/>
              </a:ext>
            </a:extLst>
          </p:cNvPr>
          <p:cNvPicPr>
            <a:picLocks noChangeAspect="1"/>
          </p:cNvPicPr>
          <p:nvPr/>
        </p:nvPicPr>
        <p:blipFill>
          <a:blip r:embed="rId2"/>
          <a:stretch>
            <a:fillRect/>
          </a:stretch>
        </p:blipFill>
        <p:spPr>
          <a:xfrm>
            <a:off x="10089956" y="424650"/>
            <a:ext cx="792661" cy="720000"/>
          </a:xfrm>
          <a:prstGeom prst="rect">
            <a:avLst/>
          </a:prstGeom>
        </p:spPr>
      </p:pic>
      <p:sp>
        <p:nvSpPr>
          <p:cNvPr id="13" name="Rectangle 12">
            <a:extLst>
              <a:ext uri="{FF2B5EF4-FFF2-40B4-BE49-F238E27FC236}">
                <a16:creationId xmlns:a16="http://schemas.microsoft.com/office/drawing/2014/main" id="{7D27725B-5738-5B47-A125-FEA413EB87F1}"/>
              </a:ext>
            </a:extLst>
          </p:cNvPr>
          <p:cNvSpPr/>
          <p:nvPr/>
        </p:nvSpPr>
        <p:spPr>
          <a:xfrm>
            <a:off x="10610850" y="4772025"/>
            <a:ext cx="923925" cy="866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C135DE9-FD75-A1B7-719B-767303744998}"/>
              </a:ext>
            </a:extLst>
          </p:cNvPr>
          <p:cNvSpPr txBox="1"/>
          <p:nvPr/>
        </p:nvSpPr>
        <p:spPr>
          <a:xfrm>
            <a:off x="946600" y="1576619"/>
            <a:ext cx="5689178" cy="923330"/>
          </a:xfrm>
          <a:prstGeom prst="rect">
            <a:avLst/>
          </a:prstGeom>
          <a:noFill/>
        </p:spPr>
        <p:txBody>
          <a:bodyPr wrap="square" rtlCol="0">
            <a:spAutoFit/>
          </a:bodyPr>
          <a:lstStyle/>
          <a:p>
            <a:pPr>
              <a:spcBef>
                <a:spcPts val="900"/>
              </a:spcBef>
              <a:spcAft>
                <a:spcPts val="9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The team has contributed a major session to the DMSC Summer School. Showing how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McStasScript</a:t>
            </a:r>
            <a:r>
              <a:rPr lang="en-US" sz="1800" dirty="0">
                <a:effectLst/>
                <a:latin typeface="Cambria" panose="02040503050406030204" pitchFamily="18" charset="0"/>
                <a:ea typeface="Cambria" panose="02040503050406030204" pitchFamily="18" charset="0"/>
                <a:cs typeface="Times New Roman" panose="02020603050405020304" pitchFamily="18" charset="0"/>
              </a:rPr>
              <a:t> can be used for instrument simulations.</a:t>
            </a:r>
          </a:p>
        </p:txBody>
      </p:sp>
      <p:pic>
        <p:nvPicPr>
          <p:cNvPr id="11" name="Picture 10">
            <a:extLst>
              <a:ext uri="{FF2B5EF4-FFF2-40B4-BE49-F238E27FC236}">
                <a16:creationId xmlns:a16="http://schemas.microsoft.com/office/drawing/2014/main" id="{9C3C8CBE-1AD6-E004-D899-CBEA70829A3F}"/>
              </a:ext>
            </a:extLst>
          </p:cNvPr>
          <p:cNvPicPr>
            <a:picLocks noChangeAspect="1"/>
          </p:cNvPicPr>
          <p:nvPr/>
        </p:nvPicPr>
        <p:blipFill>
          <a:blip r:embed="rId3"/>
          <a:stretch>
            <a:fillRect/>
          </a:stretch>
        </p:blipFill>
        <p:spPr>
          <a:xfrm>
            <a:off x="396916" y="3736601"/>
            <a:ext cx="3228946" cy="2916467"/>
          </a:xfrm>
          <a:prstGeom prst="rect">
            <a:avLst/>
          </a:prstGeom>
        </p:spPr>
      </p:pic>
      <p:sp>
        <p:nvSpPr>
          <p:cNvPr id="21" name="TextBox 20">
            <a:extLst>
              <a:ext uri="{FF2B5EF4-FFF2-40B4-BE49-F238E27FC236}">
                <a16:creationId xmlns:a16="http://schemas.microsoft.com/office/drawing/2014/main" id="{27D28E0A-1DD9-F334-BFE3-2AED20DDAFD4}"/>
              </a:ext>
            </a:extLst>
          </p:cNvPr>
          <p:cNvSpPr txBox="1"/>
          <p:nvPr/>
        </p:nvSpPr>
        <p:spPr>
          <a:xfrm>
            <a:off x="972801" y="2655533"/>
            <a:ext cx="4754684" cy="276999"/>
          </a:xfrm>
          <a:prstGeom prst="rect">
            <a:avLst/>
          </a:prstGeom>
          <a:noFill/>
        </p:spPr>
        <p:txBody>
          <a:bodyPr wrap="square" rtlCol="0">
            <a:spAutoFit/>
          </a:bodyPr>
          <a:lstStyle/>
          <a:p>
            <a:pPr>
              <a:spcBef>
                <a:spcPts val="900"/>
              </a:spcBef>
              <a:spcAft>
                <a:spcPts val="900"/>
              </a:spcAft>
            </a:pPr>
            <a:r>
              <a:rPr lang="en-US" sz="1200" dirty="0">
                <a:latin typeface="Cambria" panose="02040503050406030204" pitchFamily="18" charset="0"/>
                <a:ea typeface="Cambria" panose="02040503050406030204" pitchFamily="18" charset="0"/>
                <a:cs typeface="Times New Roman" panose="02020603050405020304" pitchFamily="18" charset="0"/>
                <a:hlinkClick r:id="rId4"/>
              </a:rPr>
              <a:t>https://ess-dmsc-dram.github.io/dmsc-school/intro.html</a:t>
            </a:r>
            <a:r>
              <a:rPr lang="en-US" sz="1200" dirty="0">
                <a:latin typeface="Cambria" panose="02040503050406030204" pitchFamily="18" charset="0"/>
                <a:ea typeface="Cambria" panose="020405030504060302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id="{64DD20F6-F94C-C6C1-0572-68143288C2CF}"/>
              </a:ext>
            </a:extLst>
          </p:cNvPr>
          <p:cNvPicPr>
            <a:picLocks noChangeAspect="1"/>
          </p:cNvPicPr>
          <p:nvPr/>
        </p:nvPicPr>
        <p:blipFill>
          <a:blip r:embed="rId5"/>
          <a:stretch>
            <a:fillRect/>
          </a:stretch>
        </p:blipFill>
        <p:spPr>
          <a:xfrm>
            <a:off x="9726241" y="121765"/>
            <a:ext cx="2461456" cy="3240000"/>
          </a:xfrm>
          <a:prstGeom prst="rect">
            <a:avLst/>
          </a:prstGeom>
        </p:spPr>
      </p:pic>
      <p:pic>
        <p:nvPicPr>
          <p:cNvPr id="14" name="Picture 13">
            <a:extLst>
              <a:ext uri="{FF2B5EF4-FFF2-40B4-BE49-F238E27FC236}">
                <a16:creationId xmlns:a16="http://schemas.microsoft.com/office/drawing/2014/main" id="{2A63159F-63D7-7EE6-3882-94B3F0E48CCD}"/>
              </a:ext>
            </a:extLst>
          </p:cNvPr>
          <p:cNvPicPr>
            <a:picLocks noChangeAspect="1"/>
          </p:cNvPicPr>
          <p:nvPr/>
        </p:nvPicPr>
        <p:blipFill>
          <a:blip r:embed="rId6"/>
          <a:stretch>
            <a:fillRect/>
          </a:stretch>
        </p:blipFill>
        <p:spPr>
          <a:xfrm>
            <a:off x="6882792" y="2373096"/>
            <a:ext cx="2843449" cy="3240000"/>
          </a:xfrm>
          <a:prstGeom prst="rect">
            <a:avLst/>
          </a:prstGeom>
        </p:spPr>
      </p:pic>
      <p:pic>
        <p:nvPicPr>
          <p:cNvPr id="18" name="Picture 17">
            <a:extLst>
              <a:ext uri="{FF2B5EF4-FFF2-40B4-BE49-F238E27FC236}">
                <a16:creationId xmlns:a16="http://schemas.microsoft.com/office/drawing/2014/main" id="{46B0EF6C-F115-4BE4-1100-95C725A7202F}"/>
              </a:ext>
            </a:extLst>
          </p:cNvPr>
          <p:cNvPicPr>
            <a:picLocks noChangeAspect="1"/>
          </p:cNvPicPr>
          <p:nvPr/>
        </p:nvPicPr>
        <p:blipFill>
          <a:blip r:embed="rId7"/>
          <a:stretch>
            <a:fillRect/>
          </a:stretch>
        </p:blipFill>
        <p:spPr>
          <a:xfrm>
            <a:off x="3940174" y="2914603"/>
            <a:ext cx="2713533" cy="3956886"/>
          </a:xfrm>
          <a:prstGeom prst="rect">
            <a:avLst/>
          </a:prstGeom>
        </p:spPr>
      </p:pic>
      <p:sp>
        <p:nvSpPr>
          <p:cNvPr id="19" name="TextBox 18">
            <a:extLst>
              <a:ext uri="{FF2B5EF4-FFF2-40B4-BE49-F238E27FC236}">
                <a16:creationId xmlns:a16="http://schemas.microsoft.com/office/drawing/2014/main" id="{29982D74-A52B-4ADC-CDBA-F85C6CF6A5D8}"/>
              </a:ext>
            </a:extLst>
          </p:cNvPr>
          <p:cNvSpPr txBox="1"/>
          <p:nvPr/>
        </p:nvSpPr>
        <p:spPr>
          <a:xfrm>
            <a:off x="6950493" y="5939506"/>
            <a:ext cx="4840299" cy="461665"/>
          </a:xfrm>
          <a:prstGeom prst="rect">
            <a:avLst/>
          </a:prstGeom>
          <a:noFill/>
        </p:spPr>
        <p:txBody>
          <a:bodyPr wrap="none" rtlCol="0">
            <a:spAutoFit/>
          </a:bodyPr>
          <a:lstStyle/>
          <a:p>
            <a:pPr marL="171450" indent="-171450" algn="l">
              <a:buFont typeface="Arial" panose="020B0604020202020204" pitchFamily="34" charset="0"/>
              <a:buChar char="•"/>
            </a:pPr>
            <a:r>
              <a:rPr lang="en-GB" sz="1200" dirty="0">
                <a:solidFill>
                  <a:srgbClr val="666666"/>
                </a:solidFill>
                <a:latin typeface="Calibri" panose="020F0502020204030204" pitchFamily="34" charset="0"/>
                <a:cs typeface="Calibri" panose="020F0502020204030204" pitchFamily="34" charset="0"/>
                <a:hlinkClick r:id="rId8"/>
              </a:rPr>
              <a:t>https://e-learning.pan-training.eu/course/view.php?id=135</a:t>
            </a:r>
            <a:endParaRPr lang="en-GB" sz="1200" dirty="0">
              <a:solidFill>
                <a:srgbClr val="666666"/>
              </a:solidFill>
              <a:latin typeface="Calibri" panose="020F0502020204030204" pitchFamily="34" charset="0"/>
              <a:cs typeface="Calibri" panose="020F0502020204030204" pitchFamily="34" charset="0"/>
            </a:endParaRPr>
          </a:p>
          <a:p>
            <a:pPr marL="171450" indent="-171450" algn="l">
              <a:buFont typeface="Arial" panose="020B0604020202020204" pitchFamily="34" charset="0"/>
              <a:buChar char="•"/>
            </a:pPr>
            <a:r>
              <a:rPr lang="en-US" sz="1200" kern="100" dirty="0">
                <a:latin typeface="Calibri" panose="020F0502020204030204" pitchFamily="34" charset="0"/>
                <a:ea typeface="Calibri" panose="020F0502020204030204" pitchFamily="34" charset="0"/>
                <a:cs typeface="Times New Roman" panose="02020603050405020304" pitchFamily="18" charset="0"/>
              </a:rPr>
              <a:t>D</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ocker with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McStas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McStasScript</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NeXus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-SCIPP developed and deployed</a:t>
            </a:r>
            <a:endParaRPr lang="en-GB" sz="1200" dirty="0">
              <a:solidFill>
                <a:srgbClr val="66666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6645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a:t>DMSC STAP</a:t>
            </a:r>
          </a:p>
        </p:txBody>
      </p:sp>
      <p:sp>
        <p:nvSpPr>
          <p:cNvPr id="3" name="Underrubrik 2">
            <a:extLst>
              <a:ext uri="{FF2B5EF4-FFF2-40B4-BE49-F238E27FC236}">
                <a16:creationId xmlns:a16="http://schemas.microsoft.com/office/drawing/2014/main" id="{9D51EF2D-F832-4781-89C3-3F5E4843BF42}"/>
              </a:ext>
            </a:extLst>
          </p:cNvPr>
          <p:cNvSpPr>
            <a:spLocks noGrp="1"/>
          </p:cNvSpPr>
          <p:nvPr>
            <p:ph type="subTitle" idx="1"/>
          </p:nvPr>
        </p:nvSpPr>
        <p:spPr/>
        <p:txBody>
          <a:bodyPr/>
          <a:lstStyle/>
          <a:p>
            <a:r>
              <a:rPr lang="en-GB" dirty="0"/>
              <a:t>Updates from DRAM</a:t>
            </a:r>
          </a:p>
        </p:txBody>
      </p:sp>
      <p:sp>
        <p:nvSpPr>
          <p:cNvPr id="4" name="Platshållare för text 3">
            <a:extLst>
              <a:ext uri="{FF2B5EF4-FFF2-40B4-BE49-F238E27FC236}">
                <a16:creationId xmlns:a16="http://schemas.microsoft.com/office/drawing/2014/main" id="{D26DA0E2-82BB-493E-9B68-2D93A245C5B3}"/>
              </a:ext>
            </a:extLst>
          </p:cNvPr>
          <p:cNvSpPr>
            <a:spLocks noGrp="1"/>
          </p:cNvSpPr>
          <p:nvPr>
            <p:ph type="body" sz="quarter" idx="10"/>
          </p:nvPr>
        </p:nvSpPr>
        <p:spPr/>
        <p:txBody>
          <a:bodyPr/>
          <a:lstStyle/>
          <a:p>
            <a:r>
              <a:rPr lang="en-GB" dirty="0"/>
              <a:t>Torben Nielsen</a:t>
            </a:r>
          </a:p>
        </p:txBody>
      </p:sp>
      <p:pic>
        <p:nvPicPr>
          <p:cNvPr id="6" name="Picture 5">
            <a:extLst>
              <a:ext uri="{FF2B5EF4-FFF2-40B4-BE49-F238E27FC236}">
                <a16:creationId xmlns:a16="http://schemas.microsoft.com/office/drawing/2014/main" id="{B1B619E8-95FB-9048-B134-3B03D1989BFE}"/>
              </a:ext>
            </a:extLst>
          </p:cNvPr>
          <p:cNvPicPr>
            <a:picLocks noChangeAspect="1"/>
          </p:cNvPicPr>
          <p:nvPr/>
        </p:nvPicPr>
        <p:blipFill>
          <a:blip r:embed="rId2"/>
          <a:stretch>
            <a:fillRect/>
          </a:stretch>
        </p:blipFill>
        <p:spPr>
          <a:xfrm>
            <a:off x="8131674" y="3697756"/>
            <a:ext cx="3170642" cy="2880000"/>
          </a:xfrm>
          <a:prstGeom prst="rect">
            <a:avLst/>
          </a:prstGeom>
        </p:spPr>
      </p:pic>
      <p:sp>
        <p:nvSpPr>
          <p:cNvPr id="7" name="Platshållare för datum 4">
            <a:extLst>
              <a:ext uri="{FF2B5EF4-FFF2-40B4-BE49-F238E27FC236}">
                <a16:creationId xmlns:a16="http://schemas.microsoft.com/office/drawing/2014/main" id="{B27A0CA1-7F3C-78A9-4370-FC099EB56E8E}"/>
              </a:ext>
            </a:extLst>
          </p:cNvPr>
          <p:cNvSpPr txBox="1">
            <a:spLocks/>
          </p:cNvSpPr>
          <p:nvPr/>
        </p:nvSpPr>
        <p:spPr>
          <a:xfrm>
            <a:off x="1930395" y="6117873"/>
            <a:ext cx="3215183" cy="459883"/>
          </a:xfr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1200" b="1">
                <a:solidFill>
                  <a:schemeClr val="bg1"/>
                </a:solidFill>
              </a:rPr>
              <a:t>October 2023</a:t>
            </a:r>
            <a:endParaRPr lang="en-GB" sz="1200" b="1" dirty="0">
              <a:solidFill>
                <a:schemeClr val="bg1"/>
              </a:solidFill>
            </a:endParaRPr>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CD619-EE94-07D8-F71E-1C7E7D22D15B}"/>
              </a:ext>
            </a:extLst>
          </p:cNvPr>
          <p:cNvSpPr>
            <a:spLocks noGrp="1"/>
          </p:cNvSpPr>
          <p:nvPr>
            <p:ph type="title"/>
          </p:nvPr>
        </p:nvSpPr>
        <p:spPr/>
        <p:txBody>
          <a:bodyPr/>
          <a:lstStyle/>
          <a:p>
            <a:r>
              <a:rPr lang="en-GB" dirty="0"/>
              <a:t>Instrument modelling – Update 4</a:t>
            </a:r>
          </a:p>
        </p:txBody>
      </p:sp>
      <p:sp>
        <p:nvSpPr>
          <p:cNvPr id="4" name="Slide Number Placeholder 3">
            <a:extLst>
              <a:ext uri="{FF2B5EF4-FFF2-40B4-BE49-F238E27FC236}">
                <a16:creationId xmlns:a16="http://schemas.microsoft.com/office/drawing/2014/main" id="{C17BE2F3-F08C-4531-3FAB-15BEA44ACFCE}"/>
              </a:ext>
            </a:extLst>
          </p:cNvPr>
          <p:cNvSpPr>
            <a:spLocks noGrp="1"/>
          </p:cNvSpPr>
          <p:nvPr>
            <p:ph type="sldNum" sz="quarter" idx="12"/>
          </p:nvPr>
        </p:nvSpPr>
        <p:spPr/>
        <p:txBody>
          <a:bodyPr/>
          <a:lstStyle/>
          <a:p>
            <a:fld id="{F7283078-D760-1647-8B80-66BA8B52336D}" type="slidenum">
              <a:rPr lang="sv-SE" smtClean="0"/>
              <a:t>20</a:t>
            </a:fld>
            <a:endParaRPr lang="sv-SE"/>
          </a:p>
        </p:txBody>
      </p:sp>
      <p:sp>
        <p:nvSpPr>
          <p:cNvPr id="5" name="Content Placeholder 4">
            <a:extLst>
              <a:ext uri="{FF2B5EF4-FFF2-40B4-BE49-F238E27FC236}">
                <a16:creationId xmlns:a16="http://schemas.microsoft.com/office/drawing/2014/main" id="{A37CD4F2-218B-2286-82C4-8B3ED9BDFAE9}"/>
              </a:ext>
            </a:extLst>
          </p:cNvPr>
          <p:cNvSpPr>
            <a:spLocks noGrp="1"/>
          </p:cNvSpPr>
          <p:nvPr>
            <p:ph idx="1"/>
          </p:nvPr>
        </p:nvSpPr>
        <p:spPr>
          <a:xfrm>
            <a:off x="1094400" y="1562400"/>
            <a:ext cx="10273077" cy="4768062"/>
          </a:xfrm>
        </p:spPr>
        <p:txBody>
          <a:bodyPr/>
          <a:lstStyle/>
          <a:p>
            <a:pPr>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Simulated their performance (three conceptual instruments) on the different proposed moderators put forth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HighNESS</a:t>
            </a:r>
            <a:r>
              <a:rPr lang="en-SE" dirty="0">
                <a:effectLst/>
              </a:rPr>
              <a:t> </a:t>
            </a:r>
          </a:p>
          <a:p>
            <a:pPr>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 The concepts were two SANS instruments, one conventional and one with focusing optics, and a simple imaging instrument. </a:t>
            </a:r>
            <a:endParaRPr lang="en-SE" dirty="0">
              <a:effectLst/>
            </a:endParaRPr>
          </a:p>
          <a:p>
            <a:pPr>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  In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HighNESS</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project it was found that using a solid deuterium moderator rather than liquid deuterium could provide unprecedented intensity at wavelengths above 40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Å</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SE" dirty="0">
                <a:effectLst/>
              </a:rPr>
              <a:t> </a:t>
            </a:r>
          </a:p>
          <a:p>
            <a:pPr>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results were described in a thorough deliverable report and in the main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HighNESS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deliverable, the conceptual design report (CDR) </a:t>
            </a: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2"/>
              </a:rPr>
              <a:t>https://arxiv.org/pdf/2309.17333.pdf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SE" sz="1800" dirty="0">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endParaRPr lang="en-SE" dirty="0">
              <a:effectLst/>
            </a:endParaRPr>
          </a:p>
          <a:p>
            <a:pPr>
              <a:buFont typeface="Arial" panose="020B0604020202020204" pitchFamily="34" charset="0"/>
              <a:buChar char="•"/>
            </a:pPr>
            <a:endParaRPr lang="en-GB" dirty="0"/>
          </a:p>
        </p:txBody>
      </p:sp>
      <p:sp>
        <p:nvSpPr>
          <p:cNvPr id="7" name="Text Placeholder 6">
            <a:extLst>
              <a:ext uri="{FF2B5EF4-FFF2-40B4-BE49-F238E27FC236}">
                <a16:creationId xmlns:a16="http://schemas.microsoft.com/office/drawing/2014/main" id="{2916260E-97A2-9740-B37E-10888CBC3DE5}"/>
              </a:ext>
            </a:extLst>
          </p:cNvPr>
          <p:cNvSpPr>
            <a:spLocks noGrp="1"/>
          </p:cNvSpPr>
          <p:nvPr>
            <p:ph type="body" sz="quarter" idx="14"/>
          </p:nvPr>
        </p:nvSpPr>
        <p:spPr/>
        <p:txBody>
          <a:bodyPr/>
          <a:lstStyle/>
          <a:p>
            <a:r>
              <a:rPr lang="en-GB" dirty="0"/>
              <a:t>The conclusion of the 3 year EU project </a:t>
            </a:r>
            <a:r>
              <a:rPr lang="en-GB" dirty="0" err="1"/>
              <a:t>HighNESS</a:t>
            </a:r>
            <a:endParaRPr lang="en-GB" dirty="0"/>
          </a:p>
        </p:txBody>
      </p:sp>
      <p:pic>
        <p:nvPicPr>
          <p:cNvPr id="9" name="Picture 8">
            <a:extLst>
              <a:ext uri="{FF2B5EF4-FFF2-40B4-BE49-F238E27FC236}">
                <a16:creationId xmlns:a16="http://schemas.microsoft.com/office/drawing/2014/main" id="{CA2120E2-ED5B-3DCF-ECDE-1FD879723A39}"/>
              </a:ext>
            </a:extLst>
          </p:cNvPr>
          <p:cNvPicPr>
            <a:picLocks noChangeAspect="1"/>
          </p:cNvPicPr>
          <p:nvPr/>
        </p:nvPicPr>
        <p:blipFill>
          <a:blip r:embed="rId3"/>
          <a:stretch>
            <a:fillRect/>
          </a:stretch>
        </p:blipFill>
        <p:spPr>
          <a:xfrm>
            <a:off x="10089956" y="424650"/>
            <a:ext cx="792661" cy="720000"/>
          </a:xfrm>
          <a:prstGeom prst="rect">
            <a:avLst/>
          </a:prstGeom>
        </p:spPr>
      </p:pic>
    </p:spTree>
    <p:extLst>
      <p:ext uri="{BB962C8B-B14F-4D97-AF65-F5344CB8AC3E}">
        <p14:creationId xmlns:p14="http://schemas.microsoft.com/office/powerpoint/2010/main" val="528152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McStas timeline at a glance"/>
          <p:cNvSpPr txBox="1">
            <a:spLocks noGrp="1"/>
          </p:cNvSpPr>
          <p:nvPr>
            <p:ph type="title"/>
          </p:nvPr>
        </p:nvSpPr>
        <p:spPr>
          <a:prstGeom prst="rect">
            <a:avLst/>
          </a:prstGeom>
        </p:spPr>
        <p:txBody>
          <a:bodyPr/>
          <a:lstStyle>
            <a:lvl1pPr defTabSz="896111">
              <a:defRPr sz="4116"/>
            </a:lvl1pPr>
          </a:lstStyle>
          <a:p>
            <a:r>
              <a:t>McStas timeline at a glance</a:t>
            </a:r>
          </a:p>
        </p:txBody>
      </p:sp>
      <p:sp>
        <p:nvSpPr>
          <p:cNvPr id="261" name="Slide Number"/>
          <p:cNvSpPr txBox="1">
            <a:spLocks noGrp="1"/>
          </p:cNvSpPr>
          <p:nvPr>
            <p:ph type="sldNum" sz="quarter" idx="2"/>
          </p:nvPr>
        </p:nvSpPr>
        <p:spPr>
          <a:xfrm>
            <a:off x="11317846" y="6548612"/>
            <a:ext cx="160646" cy="218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262" name="When did what functionality arrive"/>
          <p:cNvSpPr txBox="1">
            <a:spLocks noGrp="1"/>
          </p:cNvSpPr>
          <p:nvPr>
            <p:ph type="body" sz="quarter" idx="1"/>
          </p:nvPr>
        </p:nvSpPr>
        <p:spPr>
          <a:prstGeom prst="rect">
            <a:avLst/>
          </a:prstGeom>
        </p:spPr>
        <p:txBody>
          <a:bodyPr/>
          <a:lstStyle/>
          <a:p>
            <a:r>
              <a:t>When did what functionality arrive</a:t>
            </a:r>
          </a:p>
        </p:txBody>
      </p:sp>
      <p:grpSp>
        <p:nvGrpSpPr>
          <p:cNvPr id="266" name="Group"/>
          <p:cNvGrpSpPr/>
          <p:nvPr/>
        </p:nvGrpSpPr>
        <p:grpSpPr>
          <a:xfrm>
            <a:off x="9347171" y="460422"/>
            <a:ext cx="1493069" cy="800101"/>
            <a:chOff x="0" y="0"/>
            <a:chExt cx="1493067" cy="800100"/>
          </a:xfrm>
        </p:grpSpPr>
        <p:sp>
          <p:nvSpPr>
            <p:cNvPr id="263" name="Rectangle"/>
            <p:cNvSpPr/>
            <p:nvPr/>
          </p:nvSpPr>
          <p:spPr>
            <a:xfrm>
              <a:off x="0" y="0"/>
              <a:ext cx="1478071" cy="800100"/>
            </a:xfrm>
            <a:prstGeom prst="rect">
              <a:avLst/>
            </a:prstGeom>
            <a:solidFill>
              <a:srgbClr val="FFFFFF"/>
            </a:solidFill>
            <a:ln w="12700" cap="flat">
              <a:noFill/>
              <a:miter lim="400000"/>
            </a:ln>
            <a:effectLst/>
          </p:spPr>
          <p:txBody>
            <a:bodyPr wrap="square" lIns="45719" tIns="45719" rIns="45719" bIns="45719" numCol="1" anchor="ctr">
              <a:noAutofit/>
            </a:bodyPr>
            <a:lstStyle/>
            <a:p>
              <a:pPr>
                <a:defRPr>
                  <a:latin typeface="+mn-lt"/>
                  <a:ea typeface="+mn-ea"/>
                  <a:cs typeface="+mn-cs"/>
                  <a:sym typeface="Calibri"/>
                </a:defRPr>
              </a:pPr>
              <a:endParaRPr/>
            </a:p>
          </p:txBody>
        </p:sp>
        <p:pic>
          <p:nvPicPr>
            <p:cNvPr id="264" name="pasted-movie.png" descr="pasted-movie.png"/>
            <p:cNvPicPr>
              <a:picLocks noChangeAspect="1"/>
            </p:cNvPicPr>
            <p:nvPr/>
          </p:nvPicPr>
          <p:blipFill>
            <a:blip r:embed="rId2"/>
            <a:srcRect r="66755"/>
            <a:stretch>
              <a:fillRect/>
            </a:stretch>
          </p:blipFill>
          <p:spPr>
            <a:xfrm>
              <a:off x="524754" y="151790"/>
              <a:ext cx="968314" cy="485449"/>
            </a:xfrm>
            <a:prstGeom prst="rect">
              <a:avLst/>
            </a:prstGeom>
            <a:ln w="12700" cap="flat">
              <a:noFill/>
              <a:miter lim="400000"/>
            </a:ln>
            <a:effectLst/>
          </p:spPr>
        </p:pic>
        <p:pic>
          <p:nvPicPr>
            <p:cNvPr id="265" name="pasted-movie.png" descr="pasted-movie.png"/>
            <p:cNvPicPr>
              <a:picLocks noChangeAspect="1"/>
            </p:cNvPicPr>
            <p:nvPr/>
          </p:nvPicPr>
          <p:blipFill>
            <a:blip r:embed="rId3"/>
            <a:srcRect/>
            <a:stretch>
              <a:fillRect/>
            </a:stretch>
          </p:blipFill>
          <p:spPr>
            <a:xfrm>
              <a:off x="65324" y="79653"/>
              <a:ext cx="436905" cy="640794"/>
            </a:xfrm>
            <a:prstGeom prst="rect">
              <a:avLst/>
            </a:prstGeom>
            <a:ln w="12700" cap="flat">
              <a:noFill/>
              <a:miter lim="400000"/>
            </a:ln>
            <a:effectLst/>
          </p:spPr>
        </p:pic>
      </p:grpSp>
      <p:sp>
        <p:nvSpPr>
          <p:cNvPr id="267" name="Arrow"/>
          <p:cNvSpPr/>
          <p:nvPr/>
        </p:nvSpPr>
        <p:spPr>
          <a:xfrm>
            <a:off x="166248" y="3429000"/>
            <a:ext cx="11856291" cy="356941"/>
          </a:xfrm>
          <a:prstGeom prst="rightArrow">
            <a:avLst>
              <a:gd name="adj1" fmla="val 24179"/>
              <a:gd name="adj2" fmla="val 56299"/>
            </a:avLst>
          </a:prstGeom>
          <a:solidFill>
            <a:srgbClr val="FFFFFF"/>
          </a:solidFill>
          <a:ln w="12700">
            <a:solidFill>
              <a:schemeClr val="accent1"/>
            </a:solidFill>
            <a:miter/>
          </a:ln>
        </p:spPr>
        <p:txBody>
          <a:bodyPr lIns="45719" rIns="45719" anchor="ctr"/>
          <a:lstStyle/>
          <a:p>
            <a:endParaRPr/>
          </a:p>
        </p:txBody>
      </p:sp>
      <p:sp>
        <p:nvSpPr>
          <p:cNvPr id="268" name="v1.7-1.8, 2003-2004…"/>
          <p:cNvSpPr txBox="1"/>
          <p:nvPr/>
        </p:nvSpPr>
        <p:spPr>
          <a:xfrm rot="21597396">
            <a:off x="1934236" y="3736873"/>
            <a:ext cx="1367156" cy="764541"/>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100"/>
            </a:pPr>
            <a:r>
              <a:t>v1.7-1.8, 2003-2004</a:t>
            </a:r>
          </a:p>
          <a:p>
            <a:pPr>
              <a:defRPr sz="1100"/>
            </a:pPr>
            <a:r>
              <a:t>Windows supp.</a:t>
            </a:r>
          </a:p>
          <a:p>
            <a:pPr>
              <a:defRPr sz="1100"/>
            </a:pPr>
            <a:r>
              <a:t>GPL license,</a:t>
            </a:r>
          </a:p>
          <a:p>
            <a:pPr>
              <a:defRPr sz="1100"/>
            </a:pPr>
            <a:r>
              <a:t>new tools </a:t>
            </a:r>
          </a:p>
        </p:txBody>
      </p:sp>
      <p:sp>
        <p:nvSpPr>
          <p:cNvPr id="269" name="v1.0, October 15, 1998"/>
          <p:cNvSpPr txBox="1"/>
          <p:nvPr/>
        </p:nvSpPr>
        <p:spPr>
          <a:xfrm rot="21597396">
            <a:off x="82901" y="3732425"/>
            <a:ext cx="1478929" cy="261610"/>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100"/>
            </a:lvl1pPr>
          </a:lstStyle>
          <a:p>
            <a:r>
              <a:rPr dirty="0">
                <a:solidFill>
                  <a:srgbClr val="FF0000"/>
                </a:solidFill>
              </a:rPr>
              <a:t>v1.0, October 15, 1998</a:t>
            </a:r>
          </a:p>
        </p:txBody>
      </p:sp>
      <p:sp>
        <p:nvSpPr>
          <p:cNvPr id="270" name="v1.1-1.6x, 1999-2002…"/>
          <p:cNvSpPr txBox="1"/>
          <p:nvPr/>
        </p:nvSpPr>
        <p:spPr>
          <a:xfrm rot="21597396">
            <a:off x="659017" y="2911737"/>
            <a:ext cx="1855827" cy="599441"/>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100"/>
            </a:pPr>
            <a:r>
              <a:t>v1.1-1.6x, 1999-2002</a:t>
            </a:r>
          </a:p>
          <a:p>
            <a:pPr>
              <a:defRPr sz="1100"/>
            </a:pPr>
            <a:r>
              <a:t>mcrun, mcplot, mcgui, </a:t>
            </a:r>
          </a:p>
          <a:p>
            <a:pPr>
              <a:defRPr sz="1100"/>
            </a:pPr>
            <a:r>
              <a:t>Single_crystal, Source_gen,</a:t>
            </a:r>
          </a:p>
        </p:txBody>
      </p:sp>
      <p:sp>
        <p:nvSpPr>
          <p:cNvPr id="271" name="v1.9-1.11 2005-2007…"/>
          <p:cNvSpPr txBox="1"/>
          <p:nvPr/>
        </p:nvSpPr>
        <p:spPr>
          <a:xfrm rot="21597396">
            <a:off x="2812266" y="2577418"/>
            <a:ext cx="1879355" cy="929641"/>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100"/>
            </a:pPr>
            <a:r>
              <a:t>v1.9-1.11 2005-2007</a:t>
            </a:r>
          </a:p>
          <a:p>
            <a:pPr>
              <a:defRPr sz="1100"/>
            </a:pPr>
            <a:r>
              <a:t>PowderN &amp; Isotropic_Sqw,</a:t>
            </a:r>
          </a:p>
          <a:p>
            <a:pPr>
              <a:defRPr sz="1100"/>
            </a:pPr>
            <a:r>
              <a:t>mcstas.org domain Polarisation, macOS,</a:t>
            </a:r>
          </a:p>
          <a:p>
            <a:pPr>
              <a:defRPr sz="1100"/>
            </a:pPr>
            <a:r>
              <a:t>Debian pkg, MPI support</a:t>
            </a:r>
          </a:p>
        </p:txBody>
      </p:sp>
      <p:sp>
        <p:nvSpPr>
          <p:cNvPr id="272" name="v2.3-2.4.x 2015-2017…"/>
          <p:cNvSpPr txBox="1"/>
          <p:nvPr/>
        </p:nvSpPr>
        <p:spPr>
          <a:xfrm rot="21597396">
            <a:off x="5966087" y="3733436"/>
            <a:ext cx="1687329" cy="929641"/>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100"/>
            </a:pPr>
            <a:r>
              <a:t>v2.3-2.4.x 2015-2017 </a:t>
            </a:r>
          </a:p>
          <a:p>
            <a:pPr>
              <a:defRPr sz="1100"/>
            </a:pPr>
            <a:r>
              <a:t>ESS_butterfly,</a:t>
            </a:r>
          </a:p>
          <a:p>
            <a:pPr>
              <a:defRPr sz="1100"/>
            </a:pPr>
            <a:r>
              <a:t>MCPL</a:t>
            </a:r>
          </a:p>
          <a:p>
            <a:pPr>
              <a:defRPr sz="1100"/>
            </a:pPr>
            <a:r>
              <a:t>Union subsystem, Python tools fully default</a:t>
            </a:r>
          </a:p>
        </p:txBody>
      </p:sp>
      <p:sp>
        <p:nvSpPr>
          <p:cNvPr id="273" name="v2.0-v2.1 2012-2014 /Initial Mantid support, comp std., first…"/>
          <p:cNvSpPr txBox="1"/>
          <p:nvPr/>
        </p:nvSpPr>
        <p:spPr>
          <a:xfrm rot="21597396">
            <a:off x="5065889" y="2571068"/>
            <a:ext cx="1562063" cy="929641"/>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100"/>
            </a:pPr>
            <a:r>
              <a:t>v2.0-v2.1 2012-2014 /Initial Mantid support, comp std., first</a:t>
            </a:r>
          </a:p>
          <a:p>
            <a:pPr>
              <a:defRPr sz="1100"/>
            </a:pPr>
            <a:r>
              <a:t>Python tools</a:t>
            </a:r>
          </a:p>
        </p:txBody>
      </p:sp>
      <p:sp>
        <p:nvSpPr>
          <p:cNvPr id="274" name="v3.0-3.1, 2020-2021…"/>
          <p:cNvSpPr txBox="1"/>
          <p:nvPr/>
        </p:nvSpPr>
        <p:spPr>
          <a:xfrm rot="21597396">
            <a:off x="8154807" y="3757958"/>
            <a:ext cx="1687329" cy="599441"/>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100"/>
            </a:pPr>
            <a:r>
              <a:t>v3.0-3.1, 2020-2021</a:t>
            </a:r>
          </a:p>
          <a:p>
            <a:pPr>
              <a:defRPr sz="1100"/>
            </a:pPr>
            <a:r>
              <a:t>Official GPU support </a:t>
            </a:r>
          </a:p>
          <a:p>
            <a:pPr>
              <a:defRPr sz="1100"/>
            </a:pPr>
            <a:r>
              <a:t>arrives</a:t>
            </a:r>
          </a:p>
        </p:txBody>
      </p:sp>
      <p:sp>
        <p:nvSpPr>
          <p:cNvPr id="275" name="v3.3-3.4, 2023…"/>
          <p:cNvSpPr txBox="1"/>
          <p:nvPr/>
        </p:nvSpPr>
        <p:spPr>
          <a:xfrm rot="21597396">
            <a:off x="10378313" y="3757958"/>
            <a:ext cx="1688737" cy="764541"/>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100"/>
            </a:pPr>
            <a:r>
              <a:t>v3.3-3.4, 2023 </a:t>
            </a:r>
          </a:p>
          <a:p>
            <a:pPr>
              <a:defRPr sz="1100"/>
            </a:pPr>
            <a:r>
              <a:t>Embedded NeXus,</a:t>
            </a:r>
          </a:p>
          <a:p>
            <a:pPr>
              <a:defRPr sz="1100"/>
            </a:pPr>
            <a:r>
              <a:t>mcstas-pygen, McStasscript embedded</a:t>
            </a:r>
          </a:p>
        </p:txBody>
      </p:sp>
      <p:sp>
        <p:nvSpPr>
          <p:cNvPr id="276" name="v1.12.x “era” 2008-2011…"/>
          <p:cNvSpPr txBox="1"/>
          <p:nvPr/>
        </p:nvSpPr>
        <p:spPr>
          <a:xfrm rot="21597396">
            <a:off x="3766686" y="3733436"/>
            <a:ext cx="1688612" cy="1094741"/>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100"/>
            </a:pPr>
            <a:r>
              <a:t>v1.12.x “era” 2008-2011</a:t>
            </a:r>
          </a:p>
          <a:p>
            <a:pPr>
              <a:defRPr sz="1100"/>
            </a:pPr>
            <a:r>
              <a:t>McXtrace project start,</a:t>
            </a:r>
          </a:p>
          <a:p>
            <a:pPr>
              <a:defRPr sz="1100"/>
            </a:pPr>
            <a:r>
              <a:t>ESS-oriented simulation</a:t>
            </a:r>
          </a:p>
          <a:p>
            <a:pPr>
              <a:defRPr sz="1100"/>
            </a:pPr>
            <a:r>
              <a:t>work, workshop efforts </a:t>
            </a:r>
          </a:p>
          <a:p>
            <a:pPr>
              <a:defRPr sz="1100"/>
            </a:pPr>
            <a:r>
              <a:t>take off </a:t>
            </a:r>
          </a:p>
          <a:p>
            <a:pPr>
              <a:defRPr sz="1100"/>
            </a:pPr>
            <a:r>
              <a:t>v1.12c is last 1.x release</a:t>
            </a:r>
          </a:p>
        </p:txBody>
      </p:sp>
      <p:sp>
        <p:nvSpPr>
          <p:cNvPr id="277" name="v2.5-2.7 2018-2020…"/>
          <p:cNvSpPr txBox="1"/>
          <p:nvPr/>
        </p:nvSpPr>
        <p:spPr>
          <a:xfrm rot="21597396">
            <a:off x="7099903" y="2659968"/>
            <a:ext cx="1687329" cy="764541"/>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100"/>
            </a:pPr>
            <a:r>
              <a:t>v2.5-2.7 2018-2020</a:t>
            </a:r>
          </a:p>
          <a:p>
            <a:pPr>
              <a:defRPr sz="1100"/>
            </a:pPr>
            <a:r>
              <a:t>NCrystal</a:t>
            </a:r>
          </a:p>
          <a:p>
            <a:pPr>
              <a:defRPr sz="1100"/>
            </a:pPr>
            <a:r>
              <a:t>GPU efforts</a:t>
            </a:r>
          </a:p>
          <a:p>
            <a:pPr>
              <a:defRPr sz="1100"/>
            </a:pPr>
            <a:r>
              <a:t>Lots of new instruments</a:t>
            </a:r>
          </a:p>
        </p:txBody>
      </p:sp>
      <p:sp>
        <p:nvSpPr>
          <p:cNvPr id="278" name="v3.2, 2022…"/>
          <p:cNvSpPr txBox="1"/>
          <p:nvPr/>
        </p:nvSpPr>
        <p:spPr>
          <a:xfrm rot="21597396">
            <a:off x="9396443" y="2742518"/>
            <a:ext cx="1687329" cy="764541"/>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100"/>
            </a:pPr>
            <a:r>
              <a:t>v3.2, 2022</a:t>
            </a:r>
          </a:p>
          <a:p>
            <a:pPr>
              <a:defRPr sz="1100"/>
            </a:pPr>
            <a:r>
              <a:t>Official GPU support </a:t>
            </a:r>
          </a:p>
          <a:p>
            <a:pPr>
              <a:defRPr sz="1100"/>
            </a:pPr>
            <a:r>
              <a:t>arrives</a:t>
            </a:r>
          </a:p>
          <a:p>
            <a:pPr>
              <a:defRPr sz="1100"/>
            </a:pPr>
            <a:r>
              <a:t>v2.7.2 is last 2.x release</a:t>
            </a:r>
          </a:p>
        </p:txBody>
      </p:sp>
      <p:sp>
        <p:nvSpPr>
          <p:cNvPr id="279" name="Arrow"/>
          <p:cNvSpPr/>
          <p:nvPr/>
        </p:nvSpPr>
        <p:spPr>
          <a:xfrm>
            <a:off x="166248" y="6479361"/>
            <a:ext cx="11856291" cy="356942"/>
          </a:xfrm>
          <a:prstGeom prst="rightArrow">
            <a:avLst>
              <a:gd name="adj1" fmla="val 24179"/>
              <a:gd name="adj2" fmla="val 56299"/>
            </a:avLst>
          </a:prstGeom>
          <a:solidFill>
            <a:srgbClr val="FFFFFF"/>
          </a:solidFill>
          <a:ln w="12700">
            <a:solidFill>
              <a:schemeClr val="accent1"/>
            </a:solidFill>
            <a:miter/>
          </a:ln>
        </p:spPr>
        <p:txBody>
          <a:bodyPr lIns="45719" rIns="45719" anchor="ctr"/>
          <a:lstStyle/>
          <a:p>
            <a:endParaRPr/>
          </a:p>
        </p:txBody>
      </p:sp>
      <p:sp>
        <p:nvSpPr>
          <p:cNvPr id="280" name="Steady in-flow of “smaller” developments, bugfixes, user contributions…"/>
          <p:cNvSpPr/>
          <p:nvPr/>
        </p:nvSpPr>
        <p:spPr>
          <a:xfrm>
            <a:off x="3315134" y="6471579"/>
            <a:ext cx="5561732" cy="372507"/>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defRPr sz="1300"/>
            </a:lvl1pPr>
          </a:lstStyle>
          <a:p>
            <a:r>
              <a:t>Steady in-flow of “smaller” developments, bugfixes, user contributions…</a:t>
            </a:r>
          </a:p>
        </p:txBody>
      </p:sp>
      <p:pic>
        <p:nvPicPr>
          <p:cNvPr id="281" name="pasted-movie.png" descr="pasted-movie.png"/>
          <p:cNvPicPr>
            <a:picLocks noChangeAspect="1"/>
          </p:cNvPicPr>
          <p:nvPr/>
        </p:nvPicPr>
        <p:blipFill>
          <a:blip r:embed="rId4"/>
          <a:stretch>
            <a:fillRect/>
          </a:stretch>
        </p:blipFill>
        <p:spPr>
          <a:xfrm>
            <a:off x="9326054" y="-64373"/>
            <a:ext cx="2535685" cy="1714520"/>
          </a:xfrm>
          <a:prstGeom prst="rect">
            <a:avLst/>
          </a:prstGeom>
          <a:ln w="12700">
            <a:miter lim="400000"/>
          </a:ln>
        </p:spPr>
      </p:pic>
      <p:pic>
        <p:nvPicPr>
          <p:cNvPr id="3" name="Picture 2">
            <a:extLst>
              <a:ext uri="{FF2B5EF4-FFF2-40B4-BE49-F238E27FC236}">
                <a16:creationId xmlns:a16="http://schemas.microsoft.com/office/drawing/2014/main" id="{52FE1D34-0036-3718-27E4-74580828F7D6}"/>
              </a:ext>
            </a:extLst>
          </p:cNvPr>
          <p:cNvPicPr>
            <a:picLocks noChangeAspect="1"/>
          </p:cNvPicPr>
          <p:nvPr/>
        </p:nvPicPr>
        <p:blipFill>
          <a:blip r:embed="rId5"/>
          <a:stretch>
            <a:fillRect/>
          </a:stretch>
        </p:blipFill>
        <p:spPr>
          <a:xfrm>
            <a:off x="572856" y="4750438"/>
            <a:ext cx="2335670" cy="1757312"/>
          </a:xfrm>
          <a:prstGeom prst="rect">
            <a:avLst/>
          </a:prstGeom>
          <a:ln w="38100">
            <a:solidFill>
              <a:schemeClr val="accent1"/>
            </a:solidFill>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822C-6102-424E-B0AA-B7DA97561079}"/>
              </a:ext>
            </a:extLst>
          </p:cNvPr>
          <p:cNvSpPr>
            <a:spLocks noGrp="1"/>
          </p:cNvSpPr>
          <p:nvPr>
            <p:ph type="title"/>
          </p:nvPr>
        </p:nvSpPr>
        <p:spPr/>
        <p:txBody>
          <a:bodyPr/>
          <a:lstStyle/>
          <a:p>
            <a:r>
              <a:rPr lang="en-GB" sz="3800" dirty="0"/>
              <a:t>Addressing STAP comments &amp; suggestions  </a:t>
            </a:r>
          </a:p>
        </p:txBody>
      </p:sp>
      <p:sp>
        <p:nvSpPr>
          <p:cNvPr id="4" name="Slide Number Placeholder 3">
            <a:extLst>
              <a:ext uri="{FF2B5EF4-FFF2-40B4-BE49-F238E27FC236}">
                <a16:creationId xmlns:a16="http://schemas.microsoft.com/office/drawing/2014/main" id="{25C577EF-82AA-7C44-9439-951FAD4669A1}"/>
              </a:ext>
            </a:extLst>
          </p:cNvPr>
          <p:cNvSpPr>
            <a:spLocks noGrp="1"/>
          </p:cNvSpPr>
          <p:nvPr>
            <p:ph type="sldNum" sz="quarter" idx="12"/>
          </p:nvPr>
        </p:nvSpPr>
        <p:spPr>
          <a:xfrm>
            <a:off x="8718356" y="6292707"/>
            <a:ext cx="2743200" cy="365125"/>
          </a:xfrm>
        </p:spPr>
        <p:txBody>
          <a:bodyPr/>
          <a:lstStyle/>
          <a:p>
            <a:fld id="{F7283078-D760-1647-8B80-66BA8B52336D}" type="slidenum">
              <a:rPr lang="sv-SE" smtClean="0"/>
              <a:t>22</a:t>
            </a:fld>
            <a:endParaRPr lang="sv-SE"/>
          </a:p>
        </p:txBody>
      </p:sp>
      <p:sp>
        <p:nvSpPr>
          <p:cNvPr id="7" name="Text Placeholder 6">
            <a:extLst>
              <a:ext uri="{FF2B5EF4-FFF2-40B4-BE49-F238E27FC236}">
                <a16:creationId xmlns:a16="http://schemas.microsoft.com/office/drawing/2014/main" id="{B419B969-3FAF-4940-80A3-58136D4A7612}"/>
              </a:ext>
            </a:extLst>
          </p:cNvPr>
          <p:cNvSpPr>
            <a:spLocks noGrp="1"/>
          </p:cNvSpPr>
          <p:nvPr>
            <p:ph type="body" sz="quarter" idx="14"/>
          </p:nvPr>
        </p:nvSpPr>
        <p:spPr/>
        <p:txBody>
          <a:bodyPr/>
          <a:lstStyle/>
          <a:p>
            <a:pPr>
              <a:spcBef>
                <a:spcPts val="1000"/>
              </a:spcBef>
            </a:pPr>
            <a:r>
              <a:rPr lang="en-US" sz="1800" dirty="0">
                <a:solidFill>
                  <a:srgbClr val="4F81BD"/>
                </a:solidFill>
                <a:latin typeface="Calibri" panose="020F0502020204030204" pitchFamily="34" charset="0"/>
                <a:ea typeface="Times New Roman" panose="02020603050405020304" pitchFamily="18" charset="0"/>
                <a:cs typeface="Times New Roman" panose="02020603050405020304" pitchFamily="18" charset="0"/>
              </a:rPr>
              <a:t>From STAP report – and reply from DRAM</a:t>
            </a:r>
            <a:endParaRPr lang="en-SE" sz="180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08F6BE9F-69B3-124F-A37C-E2D84119EB14}"/>
              </a:ext>
            </a:extLst>
          </p:cNvPr>
          <p:cNvPicPr>
            <a:picLocks noChangeAspect="1"/>
          </p:cNvPicPr>
          <p:nvPr/>
        </p:nvPicPr>
        <p:blipFill>
          <a:blip r:embed="rId2"/>
          <a:stretch>
            <a:fillRect/>
          </a:stretch>
        </p:blipFill>
        <p:spPr>
          <a:xfrm>
            <a:off x="10089956" y="424650"/>
            <a:ext cx="792661" cy="720000"/>
          </a:xfrm>
          <a:prstGeom prst="rect">
            <a:avLst/>
          </a:prstGeom>
        </p:spPr>
      </p:pic>
      <p:sp>
        <p:nvSpPr>
          <p:cNvPr id="13" name="Rectangle 12">
            <a:extLst>
              <a:ext uri="{FF2B5EF4-FFF2-40B4-BE49-F238E27FC236}">
                <a16:creationId xmlns:a16="http://schemas.microsoft.com/office/drawing/2014/main" id="{7D27725B-5738-5B47-A125-FEA413EB87F1}"/>
              </a:ext>
            </a:extLst>
          </p:cNvPr>
          <p:cNvSpPr/>
          <p:nvPr/>
        </p:nvSpPr>
        <p:spPr>
          <a:xfrm>
            <a:off x="10610850" y="4772025"/>
            <a:ext cx="923925" cy="866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4">
            <a:extLst>
              <a:ext uri="{FF2B5EF4-FFF2-40B4-BE49-F238E27FC236}">
                <a16:creationId xmlns:a16="http://schemas.microsoft.com/office/drawing/2014/main" id="{F3A29663-27A4-A0A8-E635-028D3A7D5459}"/>
              </a:ext>
            </a:extLst>
          </p:cNvPr>
          <p:cNvSpPr>
            <a:spLocks noGrp="1"/>
          </p:cNvSpPr>
          <p:nvPr>
            <p:ph idx="1"/>
          </p:nvPr>
        </p:nvSpPr>
        <p:spPr>
          <a:xfrm>
            <a:off x="1094400" y="1401526"/>
            <a:ext cx="10273077" cy="5256305"/>
          </a:xfrm>
        </p:spPr>
        <p:txBody>
          <a:bodyPr/>
          <a:lstStyle/>
          <a:p>
            <a:pPr marL="0" lvl="0" indent="0">
              <a:buNone/>
            </a:pPr>
            <a:r>
              <a:rPr lang="en-GB" sz="1600" b="1" dirty="0">
                <a:latin typeface="CIDFont+F1"/>
                <a:ea typeface="Times New Roman" panose="02020603050405020304" pitchFamily="18" charset="0"/>
                <a:cs typeface="Times New Roman" panose="02020603050405020304" pitchFamily="18" charset="0"/>
              </a:rPr>
              <a:t>1) Workflows</a:t>
            </a:r>
            <a:endParaRPr lang="en-GB" sz="1600" b="1" dirty="0">
              <a:effectLst/>
              <a:latin typeface="CIDFont+F1"/>
              <a:ea typeface="Times New Roman" panose="02020603050405020304" pitchFamily="18" charset="0"/>
              <a:cs typeface="Times New Roman" panose="02020603050405020304" pitchFamily="18" charset="0"/>
            </a:endParaRPr>
          </a:p>
          <a:p>
            <a:pPr marL="600075" lvl="1" indent="-342900">
              <a:buFont typeface="Symbol" pitchFamily="2" charset="2"/>
              <a:buChar char=""/>
            </a:pPr>
            <a:r>
              <a:rPr lang="en-GB" sz="1000" dirty="0">
                <a:effectLst/>
                <a:latin typeface="CIDFont+F1"/>
                <a:ea typeface="Times New Roman" panose="02020603050405020304" pitchFamily="18" charset="0"/>
                <a:cs typeface="Times New Roman" panose="02020603050405020304" pitchFamily="18" charset="0"/>
              </a:rPr>
              <a:t>Regarding workflows, many of the IDS are having challenges in working with scientists on the instrument teams to get the calibration and reduction/analysis steps defined.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00075" lvl="1" indent="-342900">
              <a:buFont typeface="Symbol" pitchFamily="2" charset="2"/>
              <a:buChar char=""/>
            </a:pPr>
            <a:r>
              <a:rPr lang="en-GB" sz="1000" dirty="0">
                <a:effectLst/>
                <a:latin typeface="CIDFont+F1"/>
                <a:ea typeface="Times New Roman" panose="02020603050405020304" pitchFamily="18" charset="0"/>
                <a:cs typeface="Times New Roman" panose="02020603050405020304" pitchFamily="18" charset="0"/>
              </a:rPr>
              <a:t>A good starting point would be to look at the existing workflows in Mantid as an outline to at least help start a discussion.</a:t>
            </a:r>
          </a:p>
          <a:p>
            <a:pPr marL="600075" lvl="1" indent="-342900">
              <a:buFont typeface="Symbol" pitchFamily="2" charset="2"/>
              <a:buChar char=""/>
            </a:pPr>
            <a:r>
              <a:rPr lang="en-GB" sz="1600" b="1" dirty="0">
                <a:solidFill>
                  <a:schemeClr val="accent1"/>
                </a:solidFill>
                <a:latin typeface="CIDFont+F1"/>
                <a:ea typeface="Times New Roman" panose="02020603050405020304" pitchFamily="18" charset="0"/>
              </a:rPr>
              <a:t>A good suggestion we will keep in mind. Aligns with our new approach for handling IDS’s requirements.</a:t>
            </a:r>
            <a:endParaRPr lang="en-GB" sz="1600" dirty="0">
              <a:effectLst/>
              <a:latin typeface="CIDFont+F1"/>
              <a:ea typeface="Times New Roman" panose="02020603050405020304" pitchFamily="18" charset="0"/>
              <a:cs typeface="Times New Roman" panose="02020603050405020304" pitchFamily="18" charset="0"/>
            </a:endParaRPr>
          </a:p>
          <a:p>
            <a:pPr marL="0" lvl="0" indent="0">
              <a:buNone/>
            </a:pPr>
            <a:r>
              <a:rPr lang="en-GB" sz="1600" b="1" dirty="0">
                <a:latin typeface="CIDFont+F1"/>
                <a:ea typeface="Times New Roman" panose="02020603050405020304" pitchFamily="18" charset="0"/>
                <a:cs typeface="Times New Roman" panose="02020603050405020304" pitchFamily="18" charset="0"/>
              </a:rPr>
              <a:t>2) R</a:t>
            </a:r>
            <a:r>
              <a:rPr lang="en-GB" sz="1600" b="1" dirty="0">
                <a:effectLst/>
                <a:latin typeface="CIDFont+F1"/>
                <a:ea typeface="Times New Roman" panose="02020603050405020304" pitchFamily="18" charset="0"/>
                <a:cs typeface="Times New Roman" panose="02020603050405020304" pitchFamily="18" charset="0"/>
              </a:rPr>
              <a:t>epository</a:t>
            </a:r>
            <a:endParaRPr lang="en-GB" sz="1600" b="1" dirty="0">
              <a:latin typeface="CIDFont+F1"/>
              <a:ea typeface="Times New Roman" panose="02020603050405020304" pitchFamily="18" charset="0"/>
              <a:cs typeface="Times New Roman" panose="02020603050405020304" pitchFamily="18" charset="0"/>
            </a:endParaRPr>
          </a:p>
          <a:p>
            <a:pPr marL="600075" lvl="1" indent="-342900">
              <a:buFont typeface="Symbol" pitchFamily="2" charset="2"/>
              <a:buChar char=""/>
            </a:pPr>
            <a:r>
              <a:rPr lang="en-GB" sz="1000" dirty="0">
                <a:effectLst/>
                <a:latin typeface="CIDFont+F1"/>
                <a:ea typeface="Times New Roman" panose="02020603050405020304" pitchFamily="18" charset="0"/>
                <a:cs typeface="Times New Roman" panose="02020603050405020304" pitchFamily="18" charset="0"/>
              </a:rPr>
              <a:t>Having a separate repository for workflows make sense.</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00075" lvl="1" indent="-342900">
              <a:buFont typeface="Symbol" pitchFamily="2" charset="2"/>
              <a:buChar char=""/>
            </a:pPr>
            <a:r>
              <a:rPr lang="en-GB" sz="1000" dirty="0">
                <a:effectLst/>
                <a:latin typeface="CIDFont+F1"/>
                <a:ea typeface="Times New Roman" panose="02020603050405020304" pitchFamily="18" charset="0"/>
                <a:cs typeface="Times New Roman" panose="02020603050405020304" pitchFamily="18" charset="0"/>
              </a:rPr>
              <a:t>ESS-Spectroscopy, ESS-Diffraction, ESS-Imaging/Engineering, ESS-SANS, ESS- Reflectometry, ESS-General? </a:t>
            </a:r>
          </a:p>
          <a:p>
            <a:pPr marL="600075" lvl="1" indent="-342900">
              <a:buFont typeface="Symbol" pitchFamily="2" charset="2"/>
              <a:buChar char=""/>
            </a:pPr>
            <a:r>
              <a:rPr lang="en-GB" sz="1600" b="1" dirty="0">
                <a:solidFill>
                  <a:schemeClr val="accent1"/>
                </a:solidFill>
                <a:effectLst/>
                <a:latin typeface="CIDFont+F1"/>
                <a:ea typeface="Times New Roman" panose="02020603050405020304" pitchFamily="18" charset="0"/>
                <a:cs typeface="Times New Roman" panose="02020603050405020304" pitchFamily="18" charset="0"/>
              </a:rPr>
              <a:t>We have arrived at the same conclusion. This has already been implemented a few months ago. </a:t>
            </a:r>
            <a:endParaRPr lang="en-GB" sz="1600" b="1"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buNone/>
            </a:pPr>
            <a:r>
              <a:rPr lang="en-GB" sz="1600" b="1" dirty="0">
                <a:latin typeface="CIDFont+F1"/>
                <a:ea typeface="Times New Roman" panose="02020603050405020304" pitchFamily="18" charset="0"/>
                <a:cs typeface="Times New Roman" panose="02020603050405020304" pitchFamily="18" charset="0"/>
              </a:rPr>
              <a:t>3)</a:t>
            </a:r>
            <a:r>
              <a:rPr lang="en-GB" sz="1600" b="1" dirty="0">
                <a:effectLst/>
                <a:latin typeface="CIDFont+F1"/>
                <a:ea typeface="Calibri" panose="020F0502020204030204" pitchFamily="34" charset="0"/>
                <a:cs typeface="Times New Roman" panose="02020603050405020304" pitchFamily="18" charset="0"/>
              </a:rPr>
              <a:t> GitHub repository  tools</a:t>
            </a:r>
            <a:endParaRPr lang="en-GB" sz="1600" b="1" dirty="0">
              <a:latin typeface="CIDFont+F1"/>
              <a:ea typeface="Times New Roman" panose="02020603050405020304" pitchFamily="18" charset="0"/>
              <a:cs typeface="Times New Roman" panose="02020603050405020304" pitchFamily="18" charset="0"/>
            </a:endParaRPr>
          </a:p>
          <a:p>
            <a:pPr marL="600075" lvl="1" indent="-342900">
              <a:buFont typeface="Symbol" pitchFamily="2" charset="2"/>
              <a:buChar char=""/>
            </a:pPr>
            <a:r>
              <a:rPr lang="en-GB" sz="1000" dirty="0">
                <a:effectLst/>
                <a:latin typeface="CIDFont+F1"/>
                <a:ea typeface="Times New Roman" panose="02020603050405020304" pitchFamily="18" charset="0"/>
              </a:rPr>
              <a:t>Having the GitHub repository provides the ESS with a unique opportunity that other facilities did not have in the build up to operations. </a:t>
            </a:r>
          </a:p>
          <a:p>
            <a:pPr marL="600075" lvl="1" indent="-342900">
              <a:buFont typeface="Symbol" pitchFamily="2" charset="2"/>
              <a:buChar char=""/>
            </a:pPr>
            <a:r>
              <a:rPr lang="en-GB" sz="1000" dirty="0">
                <a:effectLst/>
                <a:latin typeface="CIDFont+F1"/>
                <a:ea typeface="Times New Roman" panose="02020603050405020304" pitchFamily="18" charset="0"/>
              </a:rPr>
              <a:t>The time and process of developing specific workflow tasks can be monitored and then the process refined in response to expedite future developments. </a:t>
            </a:r>
          </a:p>
          <a:p>
            <a:pPr marL="600075" lvl="1" indent="-342900">
              <a:buFont typeface="Symbol" pitchFamily="2" charset="2"/>
              <a:buChar char=""/>
            </a:pPr>
            <a:r>
              <a:rPr lang="en-GB" sz="1600" dirty="0">
                <a:effectLst/>
                <a:latin typeface="CIDFont+F1"/>
                <a:ea typeface="Times New Roman" panose="02020603050405020304" pitchFamily="18" charset="0"/>
              </a:rPr>
              <a:t> </a:t>
            </a:r>
            <a:r>
              <a:rPr lang="en-GB" sz="1600" b="1" dirty="0">
                <a:solidFill>
                  <a:schemeClr val="accent1"/>
                </a:solidFill>
                <a:latin typeface="CIDFont+F1"/>
                <a:ea typeface="Times New Roman" panose="02020603050405020304" pitchFamily="18" charset="0"/>
              </a:rPr>
              <a:t>A good suggestion we will keep in mind. It was mentioned </a:t>
            </a:r>
            <a:r>
              <a:rPr lang="en-GB" sz="1600" b="1" dirty="0" err="1">
                <a:solidFill>
                  <a:schemeClr val="accent1"/>
                </a:solidFill>
                <a:latin typeface="CIDFont+F1"/>
                <a:ea typeface="Times New Roman" panose="02020603050405020304" pitchFamily="18" charset="0"/>
              </a:rPr>
              <a:t>durring</a:t>
            </a:r>
            <a:r>
              <a:rPr lang="en-GB" sz="1600" b="1" dirty="0">
                <a:solidFill>
                  <a:schemeClr val="accent1"/>
                </a:solidFill>
                <a:latin typeface="CIDFont+F1"/>
                <a:ea typeface="Times New Roman" panose="02020603050405020304" pitchFamily="18" charset="0"/>
              </a:rPr>
              <a:t> the April STAP meeting; and point was noted.</a:t>
            </a:r>
            <a:r>
              <a:rPr lang="en-GB" sz="1600" dirty="0">
                <a:latin typeface="CIDFont+F1"/>
                <a:ea typeface="Times New Roman" panose="02020603050405020304" pitchFamily="18" charset="0"/>
              </a:rPr>
              <a:t> </a:t>
            </a:r>
            <a:endParaRPr lang="en-GB" sz="1600" dirty="0">
              <a:effectLst/>
              <a:latin typeface="CIDFont+F1"/>
              <a:ea typeface="Times New Roman" panose="02020603050405020304" pitchFamily="18" charset="0"/>
            </a:endParaRPr>
          </a:p>
          <a:p>
            <a:pPr marL="0" indent="0">
              <a:buNone/>
            </a:pPr>
            <a:r>
              <a:rPr lang="en-GB" sz="1600" b="1" dirty="0">
                <a:latin typeface="CIDFont+F1"/>
                <a:ea typeface="Times New Roman" panose="02020603050405020304" pitchFamily="18" charset="0"/>
              </a:rPr>
              <a:t>4) </a:t>
            </a:r>
            <a:r>
              <a:rPr lang="en-GB" sz="1600" b="1" dirty="0" err="1">
                <a:latin typeface="CIDFont+F1"/>
                <a:ea typeface="Times New Roman" panose="02020603050405020304" pitchFamily="18" charset="0"/>
              </a:rPr>
              <a:t>Mcstas</a:t>
            </a:r>
            <a:r>
              <a:rPr lang="en-GB" sz="1600" b="1" dirty="0">
                <a:latin typeface="CIDFont+F1"/>
                <a:ea typeface="Times New Roman" panose="02020603050405020304" pitchFamily="18" charset="0"/>
              </a:rPr>
              <a:t> – Geant4 coupling</a:t>
            </a:r>
          </a:p>
          <a:p>
            <a:pPr marL="600075" lvl="1" indent="-342900">
              <a:buFont typeface="Symbol" pitchFamily="2" charset="2"/>
              <a:buChar char=""/>
            </a:pPr>
            <a:r>
              <a:rPr lang="en-GB" sz="1000" dirty="0">
                <a:effectLst/>
                <a:latin typeface="CIDFont+F1"/>
                <a:ea typeface="Times New Roman" panose="02020603050405020304" pitchFamily="18" charset="0"/>
              </a:rPr>
              <a:t>The current workflow of merging </a:t>
            </a:r>
            <a:r>
              <a:rPr lang="en-GB" sz="1000" dirty="0" err="1">
                <a:effectLst/>
                <a:latin typeface="CIDFont+F1"/>
                <a:ea typeface="Times New Roman" panose="02020603050405020304" pitchFamily="18" charset="0"/>
              </a:rPr>
              <a:t>McStas</a:t>
            </a:r>
            <a:r>
              <a:rPr lang="en-GB" sz="1000" dirty="0">
                <a:effectLst/>
                <a:latin typeface="CIDFont+F1"/>
                <a:ea typeface="Times New Roman" panose="02020603050405020304" pitchFamily="18" charset="0"/>
              </a:rPr>
              <a:t> and </a:t>
            </a:r>
            <a:r>
              <a:rPr lang="en-GB" sz="1000" dirty="0" err="1">
                <a:effectLst/>
                <a:latin typeface="CIDFont+F1"/>
                <a:ea typeface="Times New Roman" panose="02020603050405020304" pitchFamily="18" charset="0"/>
              </a:rPr>
              <a:t>Geant</a:t>
            </a:r>
            <a:r>
              <a:rPr lang="en-GB" sz="1000" dirty="0">
                <a:effectLst/>
                <a:latin typeface="CIDFont+F1"/>
                <a:ea typeface="Times New Roman" panose="02020603050405020304" pitchFamily="18" charset="0"/>
              </a:rPr>
              <a:t> for Dream is not sustainable beyond instrument design</a:t>
            </a:r>
          </a:p>
          <a:p>
            <a:pPr marL="600075" lvl="1" indent="-342900">
              <a:buFont typeface="Symbol" pitchFamily="2" charset="2"/>
              <a:buChar char=""/>
            </a:pPr>
            <a:r>
              <a:rPr lang="en-GB" sz="1600" b="1" dirty="0">
                <a:solidFill>
                  <a:schemeClr val="accent1"/>
                </a:solidFill>
                <a:effectLst/>
                <a:latin typeface="CIDFont+F1"/>
                <a:ea typeface="Times New Roman" panose="02020603050405020304" pitchFamily="18" charset="0"/>
              </a:rPr>
              <a:t>This was never the design goal. The goal is to mimic all of Geant4 features in a one-stop </a:t>
            </a:r>
            <a:r>
              <a:rPr lang="en-GB" sz="1600" b="1" dirty="0" err="1">
                <a:solidFill>
                  <a:schemeClr val="accent1"/>
                </a:solidFill>
                <a:effectLst/>
                <a:latin typeface="CIDFont+F1"/>
                <a:ea typeface="Times New Roman" panose="02020603050405020304" pitchFamily="18" charset="0"/>
              </a:rPr>
              <a:t>McStas</a:t>
            </a:r>
            <a:r>
              <a:rPr lang="en-GB" sz="1600" b="1" dirty="0">
                <a:solidFill>
                  <a:schemeClr val="accent1"/>
                </a:solidFill>
                <a:effectLst/>
                <a:latin typeface="CIDFont+F1"/>
                <a:ea typeface="Times New Roman" panose="02020603050405020304" pitchFamily="18" charset="0"/>
              </a:rPr>
              <a:t>-shop for the untrained </a:t>
            </a:r>
            <a:r>
              <a:rPr lang="en-GB" sz="1600" b="1" dirty="0" err="1">
                <a:solidFill>
                  <a:schemeClr val="accent1"/>
                </a:solidFill>
                <a:effectLst/>
                <a:latin typeface="CIDFont+F1"/>
                <a:ea typeface="Times New Roman" panose="02020603050405020304" pitchFamily="18" charset="0"/>
              </a:rPr>
              <a:t>McStas</a:t>
            </a:r>
            <a:r>
              <a:rPr lang="en-GB" sz="1600" b="1" dirty="0">
                <a:solidFill>
                  <a:schemeClr val="accent1"/>
                </a:solidFill>
                <a:effectLst/>
                <a:latin typeface="CIDFont+F1"/>
                <a:ea typeface="Times New Roman" panose="02020603050405020304" pitchFamily="18" charset="0"/>
              </a:rPr>
              <a:t> user.</a:t>
            </a:r>
            <a:endParaRPr lang="en-GB" sz="1600" dirty="0">
              <a:effectLst/>
              <a:latin typeface="Times New Roman" panose="02020603050405020304" pitchFamily="18" charset="0"/>
              <a:ea typeface="Times New Roman" panose="02020603050405020304" pitchFamily="18" charset="0"/>
            </a:endParaRPr>
          </a:p>
          <a:p>
            <a:pPr marL="342900" indent="-342900">
              <a:buFont typeface="Symbol" pitchFamily="2" charset="2"/>
              <a:buChar char=""/>
            </a:pPr>
            <a:endParaRPr lang="en-GB" sz="1600" dirty="0">
              <a:effectLst/>
              <a:latin typeface="Times New Roman" panose="02020603050405020304" pitchFamily="18" charset="0"/>
              <a:ea typeface="Times New Roman" panose="02020603050405020304" pitchFamily="18" charset="0"/>
            </a:endParaRPr>
          </a:p>
          <a:p>
            <a:pPr marL="0" lvl="0" indent="0">
              <a:buNone/>
            </a:pPr>
            <a:r>
              <a:rPr lang="en-GB" sz="1600" dirty="0">
                <a:effectLst/>
                <a:latin typeface="CIDFont+F1"/>
                <a:ea typeface="Times New Roman" panose="02020603050405020304" pitchFamily="18" charset="0"/>
                <a:cs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GB" sz="1600" dirty="0"/>
          </a:p>
        </p:txBody>
      </p:sp>
    </p:spTree>
    <p:extLst>
      <p:ext uri="{BB962C8B-B14F-4D97-AF65-F5344CB8AC3E}">
        <p14:creationId xmlns:p14="http://schemas.microsoft.com/office/powerpoint/2010/main" val="33265456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822C-6102-424E-B0AA-B7DA97561079}"/>
              </a:ext>
            </a:extLst>
          </p:cNvPr>
          <p:cNvSpPr>
            <a:spLocks noGrp="1"/>
          </p:cNvSpPr>
          <p:nvPr>
            <p:ph type="title"/>
          </p:nvPr>
        </p:nvSpPr>
        <p:spPr/>
        <p:txBody>
          <a:bodyPr/>
          <a:lstStyle/>
          <a:p>
            <a:r>
              <a:rPr lang="en-GB" sz="3800" dirty="0"/>
              <a:t>Addressing STAP comments &amp; suggestions  </a:t>
            </a:r>
          </a:p>
        </p:txBody>
      </p:sp>
      <p:sp>
        <p:nvSpPr>
          <p:cNvPr id="4" name="Slide Number Placeholder 3">
            <a:extLst>
              <a:ext uri="{FF2B5EF4-FFF2-40B4-BE49-F238E27FC236}">
                <a16:creationId xmlns:a16="http://schemas.microsoft.com/office/drawing/2014/main" id="{25C577EF-82AA-7C44-9439-951FAD4669A1}"/>
              </a:ext>
            </a:extLst>
          </p:cNvPr>
          <p:cNvSpPr>
            <a:spLocks noGrp="1"/>
          </p:cNvSpPr>
          <p:nvPr>
            <p:ph type="sldNum" sz="quarter" idx="12"/>
          </p:nvPr>
        </p:nvSpPr>
        <p:spPr>
          <a:xfrm>
            <a:off x="8718356" y="6292707"/>
            <a:ext cx="2743200" cy="365125"/>
          </a:xfrm>
        </p:spPr>
        <p:txBody>
          <a:bodyPr/>
          <a:lstStyle/>
          <a:p>
            <a:fld id="{F7283078-D760-1647-8B80-66BA8B52336D}" type="slidenum">
              <a:rPr lang="sv-SE" smtClean="0"/>
              <a:t>23</a:t>
            </a:fld>
            <a:endParaRPr lang="sv-SE"/>
          </a:p>
        </p:txBody>
      </p:sp>
      <p:sp>
        <p:nvSpPr>
          <p:cNvPr id="7" name="Text Placeholder 6">
            <a:extLst>
              <a:ext uri="{FF2B5EF4-FFF2-40B4-BE49-F238E27FC236}">
                <a16:creationId xmlns:a16="http://schemas.microsoft.com/office/drawing/2014/main" id="{B419B969-3FAF-4940-80A3-58136D4A7612}"/>
              </a:ext>
            </a:extLst>
          </p:cNvPr>
          <p:cNvSpPr>
            <a:spLocks noGrp="1"/>
          </p:cNvSpPr>
          <p:nvPr>
            <p:ph type="body" sz="quarter" idx="14"/>
          </p:nvPr>
        </p:nvSpPr>
        <p:spPr/>
        <p:txBody>
          <a:bodyPr/>
          <a:lstStyle/>
          <a:p>
            <a:pPr>
              <a:spcBef>
                <a:spcPts val="1000"/>
              </a:spcBef>
            </a:pPr>
            <a:r>
              <a:rPr lang="en-US" sz="1800" dirty="0">
                <a:solidFill>
                  <a:srgbClr val="4F81BD"/>
                </a:solidFill>
                <a:latin typeface="Calibri" panose="020F0502020204030204" pitchFamily="34" charset="0"/>
                <a:ea typeface="Times New Roman" panose="02020603050405020304" pitchFamily="18" charset="0"/>
                <a:cs typeface="Times New Roman" panose="02020603050405020304" pitchFamily="18" charset="0"/>
              </a:rPr>
              <a:t>From STAP report – and reply from DRAM</a:t>
            </a:r>
            <a:endParaRPr lang="en-SE" sz="180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08F6BE9F-69B3-124F-A37C-E2D84119EB14}"/>
              </a:ext>
            </a:extLst>
          </p:cNvPr>
          <p:cNvPicPr>
            <a:picLocks noChangeAspect="1"/>
          </p:cNvPicPr>
          <p:nvPr/>
        </p:nvPicPr>
        <p:blipFill>
          <a:blip r:embed="rId2"/>
          <a:stretch>
            <a:fillRect/>
          </a:stretch>
        </p:blipFill>
        <p:spPr>
          <a:xfrm>
            <a:off x="10089956" y="424650"/>
            <a:ext cx="792661" cy="720000"/>
          </a:xfrm>
          <a:prstGeom prst="rect">
            <a:avLst/>
          </a:prstGeom>
        </p:spPr>
      </p:pic>
      <p:sp>
        <p:nvSpPr>
          <p:cNvPr id="13" name="Rectangle 12">
            <a:extLst>
              <a:ext uri="{FF2B5EF4-FFF2-40B4-BE49-F238E27FC236}">
                <a16:creationId xmlns:a16="http://schemas.microsoft.com/office/drawing/2014/main" id="{7D27725B-5738-5B47-A125-FEA413EB87F1}"/>
              </a:ext>
            </a:extLst>
          </p:cNvPr>
          <p:cNvSpPr/>
          <p:nvPr/>
        </p:nvSpPr>
        <p:spPr>
          <a:xfrm>
            <a:off x="10610850" y="4772025"/>
            <a:ext cx="923925" cy="866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4">
            <a:extLst>
              <a:ext uri="{FF2B5EF4-FFF2-40B4-BE49-F238E27FC236}">
                <a16:creationId xmlns:a16="http://schemas.microsoft.com/office/drawing/2014/main" id="{F3A29663-27A4-A0A8-E635-028D3A7D5459}"/>
              </a:ext>
            </a:extLst>
          </p:cNvPr>
          <p:cNvSpPr>
            <a:spLocks noGrp="1"/>
          </p:cNvSpPr>
          <p:nvPr>
            <p:ph idx="1"/>
          </p:nvPr>
        </p:nvSpPr>
        <p:spPr>
          <a:xfrm>
            <a:off x="1094400" y="1401526"/>
            <a:ext cx="10273077" cy="5256305"/>
          </a:xfrm>
        </p:spPr>
        <p:txBody>
          <a:bodyPr/>
          <a:lstStyle/>
          <a:p>
            <a:pPr marL="0" lvl="0" indent="0">
              <a:buNone/>
            </a:pPr>
            <a:r>
              <a:rPr lang="en-GB" sz="1600" b="1" dirty="0">
                <a:latin typeface="CIDFont+F1"/>
                <a:ea typeface="Times New Roman" panose="02020603050405020304" pitchFamily="18" charset="0"/>
                <a:cs typeface="Times New Roman" panose="02020603050405020304" pitchFamily="18" charset="0"/>
              </a:rPr>
              <a:t>5) Ownership</a:t>
            </a:r>
            <a:endParaRPr lang="en-GB" sz="1600" b="1" dirty="0">
              <a:effectLst/>
              <a:latin typeface="CIDFont+F1"/>
              <a:ea typeface="Times New Roman" panose="02020603050405020304" pitchFamily="18" charset="0"/>
              <a:cs typeface="Times New Roman" panose="02020603050405020304" pitchFamily="18" charset="0"/>
            </a:endParaRPr>
          </a:p>
          <a:p>
            <a:pPr marL="600075" lvl="1" indent="-342900">
              <a:buFont typeface="Symbol" pitchFamily="2" charset="2"/>
              <a:buChar char=""/>
            </a:pPr>
            <a:r>
              <a:rPr lang="en-GB" sz="1000" dirty="0">
                <a:effectLst/>
                <a:latin typeface="CIDFont+F1"/>
                <a:ea typeface="Times New Roman" panose="02020603050405020304" pitchFamily="18" charset="0"/>
                <a:cs typeface="Times New Roman" panose="02020603050405020304" pitchFamily="18" charset="0"/>
              </a:rPr>
              <a:t>Something that needs to be decided is who owns the simulations</a:t>
            </a:r>
          </a:p>
          <a:p>
            <a:pPr marL="600075" lvl="1" indent="-342900">
              <a:buFont typeface="Symbol" pitchFamily="2" charset="2"/>
              <a:buChar char=""/>
            </a:pPr>
            <a:r>
              <a:rPr lang="en-GB" sz="1000" dirty="0">
                <a:latin typeface="CIDFont+F1"/>
                <a:ea typeface="Times New Roman" panose="02020603050405020304" pitchFamily="18" charset="0"/>
                <a:cs typeface="Times New Roman" panose="02020603050405020304" pitchFamily="18" charset="0"/>
              </a:rPr>
              <a:t>W</a:t>
            </a:r>
            <a:r>
              <a:rPr lang="en-GB" sz="1000" dirty="0">
                <a:effectLst/>
                <a:latin typeface="CIDFont+F1"/>
                <a:ea typeface="Times New Roman" panose="02020603050405020304" pitchFamily="18" charset="0"/>
                <a:cs typeface="Times New Roman" panose="02020603050405020304" pitchFamily="18" charset="0"/>
              </a:rPr>
              <a:t>ill they be maintained long term by the instrument teams, the IDSs, centrally by the DRAM group, or by some other means</a:t>
            </a:r>
          </a:p>
          <a:p>
            <a:pPr marL="600075" lvl="1" indent="-342900">
              <a:buFont typeface="Symbol" pitchFamily="2" charset="2"/>
              <a:buChar char=""/>
            </a:pPr>
            <a:r>
              <a:rPr lang="en-GB" sz="1600" b="1" dirty="0">
                <a:solidFill>
                  <a:schemeClr val="accent1"/>
                </a:solidFill>
                <a:latin typeface="CIDFont+F1"/>
                <a:ea typeface="Times New Roman" panose="02020603050405020304" pitchFamily="18" charset="0"/>
              </a:rPr>
              <a:t>Already on our radar. We have more or less consensus in the team. Need to check with stakeholders. </a:t>
            </a:r>
            <a:endParaRPr lang="en-GB" sz="1600" dirty="0">
              <a:effectLst/>
              <a:latin typeface="CIDFont+F1"/>
              <a:ea typeface="Times New Roman" panose="02020603050405020304" pitchFamily="18" charset="0"/>
              <a:cs typeface="Times New Roman" panose="02020603050405020304" pitchFamily="18" charset="0"/>
            </a:endParaRPr>
          </a:p>
          <a:p>
            <a:pPr marL="0" indent="0">
              <a:buNone/>
            </a:pPr>
            <a:endParaRPr lang="en-GB" sz="1600" dirty="0">
              <a:effectLst/>
              <a:latin typeface="Times New Roman" panose="02020603050405020304" pitchFamily="18" charset="0"/>
              <a:ea typeface="Times New Roman" panose="02020603050405020304" pitchFamily="18" charset="0"/>
            </a:endParaRPr>
          </a:p>
          <a:p>
            <a:pPr marL="0" lvl="0" indent="0">
              <a:buNone/>
            </a:pPr>
            <a:r>
              <a:rPr lang="en-GB" sz="1600" dirty="0">
                <a:effectLst/>
                <a:latin typeface="CIDFont+F1"/>
                <a:ea typeface="Times New Roman" panose="02020603050405020304" pitchFamily="18" charset="0"/>
                <a:cs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GB" sz="1600" dirty="0"/>
          </a:p>
        </p:txBody>
      </p:sp>
    </p:spTree>
    <p:extLst>
      <p:ext uri="{BB962C8B-B14F-4D97-AF65-F5344CB8AC3E}">
        <p14:creationId xmlns:p14="http://schemas.microsoft.com/office/powerpoint/2010/main" val="29309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a:t>Finish presentation</a:t>
            </a:r>
          </a:p>
        </p:txBody>
      </p:sp>
      <p:pic>
        <p:nvPicPr>
          <p:cNvPr id="3" name="Picture 2">
            <a:extLst>
              <a:ext uri="{FF2B5EF4-FFF2-40B4-BE49-F238E27FC236}">
                <a16:creationId xmlns:a16="http://schemas.microsoft.com/office/drawing/2014/main" id="{41FEF6FE-50C1-6C40-841D-621DD6299916}"/>
              </a:ext>
            </a:extLst>
          </p:cNvPr>
          <p:cNvPicPr>
            <a:picLocks noChangeAspect="1"/>
          </p:cNvPicPr>
          <p:nvPr/>
        </p:nvPicPr>
        <p:blipFill>
          <a:blip r:embed="rId2"/>
          <a:stretch>
            <a:fillRect/>
          </a:stretch>
        </p:blipFill>
        <p:spPr>
          <a:xfrm>
            <a:off x="8131674" y="3689805"/>
            <a:ext cx="3170642" cy="2880000"/>
          </a:xfrm>
          <a:prstGeom prst="rect">
            <a:avLst/>
          </a:prstGeom>
        </p:spPr>
      </p:pic>
      <p:sp>
        <p:nvSpPr>
          <p:cNvPr id="4" name="Underrubrik 2">
            <a:extLst>
              <a:ext uri="{FF2B5EF4-FFF2-40B4-BE49-F238E27FC236}">
                <a16:creationId xmlns:a16="http://schemas.microsoft.com/office/drawing/2014/main" id="{81777A70-14CC-7244-B338-84320729341C}"/>
              </a:ext>
            </a:extLst>
          </p:cNvPr>
          <p:cNvSpPr>
            <a:spLocks noGrp="1"/>
          </p:cNvSpPr>
          <p:nvPr>
            <p:ph type="subTitle" idx="1"/>
          </p:nvPr>
        </p:nvSpPr>
        <p:spPr>
          <a:xfrm>
            <a:off x="1930395" y="3883393"/>
            <a:ext cx="8640000" cy="921363"/>
          </a:xfrm>
        </p:spPr>
        <p:txBody>
          <a:bodyPr/>
          <a:lstStyle/>
          <a:p>
            <a:r>
              <a:rPr lang="en-GB" dirty="0"/>
              <a:t>Questions ? </a:t>
            </a:r>
          </a:p>
        </p:txBody>
      </p:sp>
    </p:spTree>
    <p:extLst>
      <p:ext uri="{BB962C8B-B14F-4D97-AF65-F5344CB8AC3E}">
        <p14:creationId xmlns:p14="http://schemas.microsoft.com/office/powerpoint/2010/main" val="387543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0FB79-72EB-ED54-3D0F-32BDADC051A6}"/>
              </a:ext>
            </a:extLst>
          </p:cNvPr>
          <p:cNvSpPr>
            <a:spLocks noGrp="1"/>
          </p:cNvSpPr>
          <p:nvPr>
            <p:ph type="title"/>
          </p:nvPr>
        </p:nvSpPr>
        <p:spPr/>
        <p:txBody>
          <a:bodyPr/>
          <a:lstStyle/>
          <a:p>
            <a:endParaRPr lang="en-GB"/>
          </a:p>
        </p:txBody>
      </p:sp>
      <p:sp>
        <p:nvSpPr>
          <p:cNvPr id="4" name="Slide Number Placeholder 3">
            <a:extLst>
              <a:ext uri="{FF2B5EF4-FFF2-40B4-BE49-F238E27FC236}">
                <a16:creationId xmlns:a16="http://schemas.microsoft.com/office/drawing/2014/main" id="{7F9D140C-281D-F784-F93D-60BB96647EFE}"/>
              </a:ext>
            </a:extLst>
          </p:cNvPr>
          <p:cNvSpPr>
            <a:spLocks noGrp="1"/>
          </p:cNvSpPr>
          <p:nvPr>
            <p:ph type="sldNum" sz="quarter" idx="12"/>
          </p:nvPr>
        </p:nvSpPr>
        <p:spPr/>
        <p:txBody>
          <a:bodyPr/>
          <a:lstStyle/>
          <a:p>
            <a:fld id="{F7283078-D760-1647-8B80-66BA8B52336D}" type="slidenum">
              <a:rPr lang="sv-SE" smtClean="0"/>
              <a:t>25</a:t>
            </a:fld>
            <a:endParaRPr lang="sv-SE"/>
          </a:p>
        </p:txBody>
      </p:sp>
      <p:sp>
        <p:nvSpPr>
          <p:cNvPr id="5" name="Content Placeholder 4">
            <a:extLst>
              <a:ext uri="{FF2B5EF4-FFF2-40B4-BE49-F238E27FC236}">
                <a16:creationId xmlns:a16="http://schemas.microsoft.com/office/drawing/2014/main" id="{5339ADBA-F471-AC81-4C08-543E42D4C55F}"/>
              </a:ext>
            </a:extLst>
          </p:cNvPr>
          <p:cNvSpPr>
            <a:spLocks noGrp="1"/>
          </p:cNvSpPr>
          <p:nvPr>
            <p:ph idx="1"/>
          </p:nvPr>
        </p:nvSpPr>
        <p:spPr/>
        <p:txBody>
          <a:bodyPr/>
          <a:lstStyle/>
          <a:p>
            <a:endParaRPr lang="en-GB"/>
          </a:p>
        </p:txBody>
      </p:sp>
      <p:sp>
        <p:nvSpPr>
          <p:cNvPr id="6" name="Text Placeholder 5">
            <a:extLst>
              <a:ext uri="{FF2B5EF4-FFF2-40B4-BE49-F238E27FC236}">
                <a16:creationId xmlns:a16="http://schemas.microsoft.com/office/drawing/2014/main" id="{67843797-6917-D1BB-4D8B-1E156769B77C}"/>
              </a:ext>
            </a:extLst>
          </p:cNvPr>
          <p:cNvSpPr>
            <a:spLocks noGrp="1"/>
          </p:cNvSpPr>
          <p:nvPr>
            <p:ph type="body" sz="quarter" idx="14"/>
          </p:nvPr>
        </p:nvSpPr>
        <p:spPr/>
        <p:txBody>
          <a:bodyPr/>
          <a:lstStyle/>
          <a:p>
            <a:endParaRPr lang="en-GB"/>
          </a:p>
        </p:txBody>
      </p:sp>
      <p:sp>
        <p:nvSpPr>
          <p:cNvPr id="7" name="Content Placeholder 6">
            <a:extLst>
              <a:ext uri="{FF2B5EF4-FFF2-40B4-BE49-F238E27FC236}">
                <a16:creationId xmlns:a16="http://schemas.microsoft.com/office/drawing/2014/main" id="{E1F835A5-383A-EABF-7DC4-FC48D5F02D65}"/>
              </a:ext>
            </a:extLst>
          </p:cNvPr>
          <p:cNvSpPr>
            <a:spLocks noGrp="1"/>
          </p:cNvSpPr>
          <p:nvPr>
            <p:ph idx="15"/>
          </p:nvPr>
        </p:nvSpPr>
        <p:spPr/>
        <p:txBody>
          <a:bodyPr/>
          <a:lstStyle/>
          <a:p>
            <a:endParaRPr lang="en-GB"/>
          </a:p>
        </p:txBody>
      </p:sp>
      <p:sp>
        <p:nvSpPr>
          <p:cNvPr id="8" name="Content Placeholder 7">
            <a:extLst>
              <a:ext uri="{FF2B5EF4-FFF2-40B4-BE49-F238E27FC236}">
                <a16:creationId xmlns:a16="http://schemas.microsoft.com/office/drawing/2014/main" id="{480CF99A-397D-529B-DBAB-6BA6348561E8}"/>
              </a:ext>
            </a:extLst>
          </p:cNvPr>
          <p:cNvSpPr>
            <a:spLocks noGrp="1"/>
          </p:cNvSpPr>
          <p:nvPr>
            <p:ph idx="16"/>
          </p:nvPr>
        </p:nvSpPr>
        <p:spPr/>
        <p:txBody>
          <a:bodyPr/>
          <a:lstStyle/>
          <a:p>
            <a:endParaRPr lang="en-GB"/>
          </a:p>
        </p:txBody>
      </p:sp>
    </p:spTree>
    <p:extLst>
      <p:ext uri="{BB962C8B-B14F-4D97-AF65-F5344CB8AC3E}">
        <p14:creationId xmlns:p14="http://schemas.microsoft.com/office/powerpoint/2010/main" val="127964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822C-6102-424E-B0AA-B7DA97561079}"/>
              </a:ext>
            </a:extLst>
          </p:cNvPr>
          <p:cNvSpPr>
            <a:spLocks noGrp="1"/>
          </p:cNvSpPr>
          <p:nvPr>
            <p:ph type="title"/>
          </p:nvPr>
        </p:nvSpPr>
        <p:spPr/>
        <p:txBody>
          <a:bodyPr/>
          <a:lstStyle/>
          <a:p>
            <a:r>
              <a:rPr lang="en-GB" dirty="0" err="1"/>
              <a:t>Scipp</a:t>
            </a:r>
            <a:r>
              <a:rPr lang="en-GB" dirty="0"/>
              <a:t> – Updates 7 </a:t>
            </a:r>
          </a:p>
        </p:txBody>
      </p:sp>
      <p:sp>
        <p:nvSpPr>
          <p:cNvPr id="4" name="Slide Number Placeholder 3">
            <a:extLst>
              <a:ext uri="{FF2B5EF4-FFF2-40B4-BE49-F238E27FC236}">
                <a16:creationId xmlns:a16="http://schemas.microsoft.com/office/drawing/2014/main" id="{25C577EF-82AA-7C44-9439-951FAD4669A1}"/>
              </a:ext>
            </a:extLst>
          </p:cNvPr>
          <p:cNvSpPr>
            <a:spLocks noGrp="1"/>
          </p:cNvSpPr>
          <p:nvPr>
            <p:ph type="sldNum" sz="quarter" idx="12"/>
          </p:nvPr>
        </p:nvSpPr>
        <p:spPr>
          <a:xfrm>
            <a:off x="8718356" y="6292707"/>
            <a:ext cx="2743200" cy="365125"/>
          </a:xfrm>
        </p:spPr>
        <p:txBody>
          <a:bodyPr/>
          <a:lstStyle/>
          <a:p>
            <a:fld id="{F7283078-D760-1647-8B80-66BA8B52336D}" type="slidenum">
              <a:rPr lang="sv-SE" smtClean="0"/>
              <a:t>26</a:t>
            </a:fld>
            <a:endParaRPr lang="sv-SE"/>
          </a:p>
        </p:txBody>
      </p:sp>
      <p:sp>
        <p:nvSpPr>
          <p:cNvPr id="7" name="Text Placeholder 6">
            <a:extLst>
              <a:ext uri="{FF2B5EF4-FFF2-40B4-BE49-F238E27FC236}">
                <a16:creationId xmlns:a16="http://schemas.microsoft.com/office/drawing/2014/main" id="{B419B969-3FAF-4940-80A3-58136D4A7612}"/>
              </a:ext>
            </a:extLst>
          </p:cNvPr>
          <p:cNvSpPr>
            <a:spLocks noGrp="1"/>
          </p:cNvSpPr>
          <p:nvPr>
            <p:ph type="body" sz="quarter" idx="14"/>
          </p:nvPr>
        </p:nvSpPr>
        <p:spPr/>
        <p:txBody>
          <a:bodyPr/>
          <a:lstStyle/>
          <a:p>
            <a:pPr>
              <a:spcBef>
                <a:spcPts val="1000"/>
              </a:spcBef>
            </a:pPr>
            <a:r>
              <a:rPr lang="en-US" sz="1800" dirty="0" err="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Beamlime</a:t>
            </a:r>
            <a:endParaRPr lang="en-SE" sz="180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08F6BE9F-69B3-124F-A37C-E2D84119EB14}"/>
              </a:ext>
            </a:extLst>
          </p:cNvPr>
          <p:cNvPicPr>
            <a:picLocks noChangeAspect="1"/>
          </p:cNvPicPr>
          <p:nvPr/>
        </p:nvPicPr>
        <p:blipFill>
          <a:blip r:embed="rId2"/>
          <a:stretch>
            <a:fillRect/>
          </a:stretch>
        </p:blipFill>
        <p:spPr>
          <a:xfrm>
            <a:off x="10089956" y="424650"/>
            <a:ext cx="792661" cy="720000"/>
          </a:xfrm>
          <a:prstGeom prst="rect">
            <a:avLst/>
          </a:prstGeom>
        </p:spPr>
      </p:pic>
      <p:sp>
        <p:nvSpPr>
          <p:cNvPr id="13" name="Rectangle 12">
            <a:extLst>
              <a:ext uri="{FF2B5EF4-FFF2-40B4-BE49-F238E27FC236}">
                <a16:creationId xmlns:a16="http://schemas.microsoft.com/office/drawing/2014/main" id="{7D27725B-5738-5B47-A125-FEA413EB87F1}"/>
              </a:ext>
            </a:extLst>
          </p:cNvPr>
          <p:cNvSpPr/>
          <p:nvPr/>
        </p:nvSpPr>
        <p:spPr>
          <a:xfrm>
            <a:off x="10610850" y="4772025"/>
            <a:ext cx="923925" cy="866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C135DE9-FD75-A1B7-719B-767303744998}"/>
              </a:ext>
            </a:extLst>
          </p:cNvPr>
          <p:cNvSpPr txBox="1"/>
          <p:nvPr/>
        </p:nvSpPr>
        <p:spPr>
          <a:xfrm>
            <a:off x="946599" y="1576619"/>
            <a:ext cx="9674219" cy="3877985"/>
          </a:xfrm>
          <a:prstGeom prst="rect">
            <a:avLst/>
          </a:prstGeom>
          <a:noFill/>
        </p:spPr>
        <p:txBody>
          <a:bodyPr wrap="square" rtlCol="0">
            <a:spAutoFit/>
          </a:bodyPr>
          <a:lstStyle/>
          <a:p>
            <a:pPr marL="285750" indent="-285750">
              <a:spcBef>
                <a:spcPts val="900"/>
              </a:spcBef>
              <a:spcAft>
                <a:spcPts val="900"/>
              </a:spcAft>
              <a:buFont typeface="Arial" panose="020B0604020202020204" pitchFamily="34" charset="0"/>
              <a:buChar char="•"/>
            </a:pPr>
            <a:r>
              <a:rPr lang="en-US" sz="1800" dirty="0">
                <a:effectLst/>
                <a:latin typeface="Cambria" panose="02040503050406030204" pitchFamily="18" charset="0"/>
                <a:ea typeface="Cambria" panose="02040503050406030204" pitchFamily="18" charset="0"/>
                <a:cs typeface="Times New Roman" panose="02020603050405020304" pitchFamily="18" charset="0"/>
              </a:rPr>
              <a:t>We have developed a working prototype of the backend of live-reduction dashboards. Before moving on to a full dashboard implementation, we have begun thorough benchmarking of the architecture. This will ensure that the design can scale to the expected pixel counts and event rates for ESS instruments. This has, e.g., highlighted a performance bottleneck due to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Scipp</a:t>
            </a:r>
            <a:r>
              <a:rPr lang="en-US" sz="1800" dirty="0">
                <a:effectLst/>
                <a:latin typeface="Cambria" panose="02040503050406030204" pitchFamily="18" charset="0"/>
                <a:ea typeface="Cambria" panose="02040503050406030204" pitchFamily="18" charset="0"/>
                <a:cs typeface="Times New Roman" panose="02020603050405020304" pitchFamily="18" charset="0"/>
              </a:rPr>
              <a:t> grouping operations, which is used for grouping events by their IDs into pixels.</a:t>
            </a:r>
            <a:endParaRPr lang="en-SE"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indent="-285750">
              <a:spcBef>
                <a:spcPts val="900"/>
              </a:spcBef>
              <a:spcAft>
                <a:spcPts val="900"/>
              </a:spcAft>
              <a:buFont typeface="Arial" panose="020B0604020202020204" pitchFamily="34" charset="0"/>
              <a:buChar char="•"/>
            </a:pPr>
            <a:r>
              <a:rPr lang="en-US" sz="1800" dirty="0">
                <a:effectLst/>
                <a:latin typeface="Cambria" panose="02040503050406030204" pitchFamily="18" charset="0"/>
                <a:ea typeface="Cambria" panose="02040503050406030204" pitchFamily="18" charset="0"/>
                <a:cs typeface="Times New Roman" panose="02020603050405020304" pitchFamily="18" charset="0"/>
              </a:rPr>
              <a:t>We have been able to mostly resolve the problem by implementing an improved algorithm in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Scipp</a:t>
            </a:r>
            <a:r>
              <a:rPr lang="en-US" sz="1800" dirty="0">
                <a:effectLst/>
                <a:latin typeface="Cambria" panose="02040503050406030204" pitchFamily="18" charset="0"/>
                <a:ea typeface="Cambria" panose="02040503050406030204" pitchFamily="18" charset="0"/>
                <a:cs typeface="Times New Roman" panose="02020603050405020304" pitchFamily="18" charset="0"/>
              </a:rPr>
              <a:t>, leading to, e.g., a 3x speedup for instruments with more than 1 million pixels. The improvement will also benefit other operations, in particular loading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NeXus</a:t>
            </a:r>
            <a:r>
              <a:rPr lang="en-US" sz="1800" dirty="0">
                <a:effectLst/>
                <a:latin typeface="Cambria" panose="02040503050406030204" pitchFamily="18" charset="0"/>
                <a:ea typeface="Cambria" panose="02040503050406030204" pitchFamily="18" charset="0"/>
                <a:cs typeface="Times New Roman" panose="02020603050405020304" pitchFamily="18" charset="0"/>
              </a:rPr>
              <a:t> files, and binning operations into many bins.</a:t>
            </a:r>
            <a:endParaRPr lang="en-SE"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indent="-285750">
              <a:spcBef>
                <a:spcPts val="900"/>
              </a:spcBef>
              <a:spcAft>
                <a:spcPts val="900"/>
              </a:spcAft>
              <a:buFont typeface="Arial" panose="020B0604020202020204" pitchFamily="34" charset="0"/>
              <a:buChar char="•"/>
            </a:pPr>
            <a:r>
              <a:rPr lang="en-US" sz="1800" dirty="0">
                <a:effectLst/>
                <a:latin typeface="Cambria" panose="02040503050406030204" pitchFamily="18" charset="0"/>
                <a:ea typeface="Cambria" panose="02040503050406030204" pitchFamily="18" charset="0"/>
                <a:cs typeface="Times New Roman" panose="02020603050405020304" pitchFamily="18" charset="0"/>
              </a:rPr>
              <a:t>Benchmarking will continue until we have reasonable confidence that we can cover the parameter space defined by the ESS instrument suite and their operating modes, before moving on to a full implementation.</a:t>
            </a:r>
            <a:endParaRPr lang="en-SE" sz="18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4176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822C-6102-424E-B0AA-B7DA97561079}"/>
              </a:ext>
            </a:extLst>
          </p:cNvPr>
          <p:cNvSpPr>
            <a:spLocks noGrp="1"/>
          </p:cNvSpPr>
          <p:nvPr>
            <p:ph type="title"/>
          </p:nvPr>
        </p:nvSpPr>
        <p:spPr/>
        <p:txBody>
          <a:bodyPr/>
          <a:lstStyle/>
          <a:p>
            <a:r>
              <a:rPr lang="en-GB" dirty="0" err="1"/>
              <a:t>Scipp</a:t>
            </a:r>
            <a:r>
              <a:rPr lang="en-GB" dirty="0"/>
              <a:t> – Updates 8 </a:t>
            </a:r>
          </a:p>
        </p:txBody>
      </p:sp>
      <p:sp>
        <p:nvSpPr>
          <p:cNvPr id="4" name="Slide Number Placeholder 3">
            <a:extLst>
              <a:ext uri="{FF2B5EF4-FFF2-40B4-BE49-F238E27FC236}">
                <a16:creationId xmlns:a16="http://schemas.microsoft.com/office/drawing/2014/main" id="{25C577EF-82AA-7C44-9439-951FAD4669A1}"/>
              </a:ext>
            </a:extLst>
          </p:cNvPr>
          <p:cNvSpPr>
            <a:spLocks noGrp="1"/>
          </p:cNvSpPr>
          <p:nvPr>
            <p:ph type="sldNum" sz="quarter" idx="12"/>
          </p:nvPr>
        </p:nvSpPr>
        <p:spPr>
          <a:xfrm>
            <a:off x="8718356" y="6292707"/>
            <a:ext cx="2743200" cy="365125"/>
          </a:xfrm>
        </p:spPr>
        <p:txBody>
          <a:bodyPr/>
          <a:lstStyle/>
          <a:p>
            <a:fld id="{F7283078-D760-1647-8B80-66BA8B52336D}" type="slidenum">
              <a:rPr lang="sv-SE" smtClean="0"/>
              <a:t>27</a:t>
            </a:fld>
            <a:endParaRPr lang="sv-SE"/>
          </a:p>
        </p:txBody>
      </p:sp>
      <p:sp>
        <p:nvSpPr>
          <p:cNvPr id="7" name="Text Placeholder 6">
            <a:extLst>
              <a:ext uri="{FF2B5EF4-FFF2-40B4-BE49-F238E27FC236}">
                <a16:creationId xmlns:a16="http://schemas.microsoft.com/office/drawing/2014/main" id="{B419B969-3FAF-4940-80A3-58136D4A7612}"/>
              </a:ext>
            </a:extLst>
          </p:cNvPr>
          <p:cNvSpPr>
            <a:spLocks noGrp="1"/>
          </p:cNvSpPr>
          <p:nvPr>
            <p:ph type="body" sz="quarter" idx="14"/>
          </p:nvPr>
        </p:nvSpPr>
        <p:spPr/>
        <p:txBody>
          <a:bodyPr/>
          <a:lstStyle/>
          <a:p>
            <a:r>
              <a:rPr lang="en-GB" dirty="0"/>
              <a:t>TOF</a:t>
            </a:r>
          </a:p>
        </p:txBody>
      </p:sp>
      <p:pic>
        <p:nvPicPr>
          <p:cNvPr id="15" name="Picture 14">
            <a:extLst>
              <a:ext uri="{FF2B5EF4-FFF2-40B4-BE49-F238E27FC236}">
                <a16:creationId xmlns:a16="http://schemas.microsoft.com/office/drawing/2014/main" id="{08F6BE9F-69B3-124F-A37C-E2D84119EB14}"/>
              </a:ext>
            </a:extLst>
          </p:cNvPr>
          <p:cNvPicPr>
            <a:picLocks noChangeAspect="1"/>
          </p:cNvPicPr>
          <p:nvPr/>
        </p:nvPicPr>
        <p:blipFill>
          <a:blip r:embed="rId2"/>
          <a:stretch>
            <a:fillRect/>
          </a:stretch>
        </p:blipFill>
        <p:spPr>
          <a:xfrm>
            <a:off x="10089956" y="424650"/>
            <a:ext cx="792661" cy="720000"/>
          </a:xfrm>
          <a:prstGeom prst="rect">
            <a:avLst/>
          </a:prstGeom>
        </p:spPr>
      </p:pic>
      <p:sp>
        <p:nvSpPr>
          <p:cNvPr id="13" name="Rectangle 12">
            <a:extLst>
              <a:ext uri="{FF2B5EF4-FFF2-40B4-BE49-F238E27FC236}">
                <a16:creationId xmlns:a16="http://schemas.microsoft.com/office/drawing/2014/main" id="{7D27725B-5738-5B47-A125-FEA413EB87F1}"/>
              </a:ext>
            </a:extLst>
          </p:cNvPr>
          <p:cNvSpPr/>
          <p:nvPr/>
        </p:nvSpPr>
        <p:spPr>
          <a:xfrm>
            <a:off x="10610850" y="4772025"/>
            <a:ext cx="923925" cy="866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C135DE9-FD75-A1B7-719B-767303744998}"/>
              </a:ext>
            </a:extLst>
          </p:cNvPr>
          <p:cNvSpPr txBox="1"/>
          <p:nvPr/>
        </p:nvSpPr>
        <p:spPr>
          <a:xfrm>
            <a:off x="946599" y="1576619"/>
            <a:ext cx="9674219" cy="2931572"/>
          </a:xfrm>
          <a:prstGeom prst="rect">
            <a:avLst/>
          </a:prstGeom>
          <a:noFill/>
        </p:spPr>
        <p:txBody>
          <a:bodyPr wrap="square" rtlCol="0">
            <a:spAutoFit/>
          </a:bodyPr>
          <a:lstStyle/>
          <a:p>
            <a:pPr>
              <a:spcBef>
                <a:spcPts val="900"/>
              </a:spcBef>
              <a:spcAft>
                <a:spcPts val="9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After being asked by scientists from the NSS division to update a small script that was used to compute time-distance diagrams for the V20 WFM chopper cascade, we developed a new package to create such diagrams for any chopper setup. We named this package </a:t>
            </a:r>
            <a:r>
              <a:rPr lang="en-US" sz="1800" dirty="0" err="1">
                <a:effectLst/>
                <a:latin typeface="Consolas" panose="020B0609020204030204" pitchFamily="49" charset="0"/>
                <a:ea typeface="Cambria" panose="02040503050406030204" pitchFamily="18" charset="0"/>
                <a:cs typeface="Times New Roman" panose="02020603050405020304" pitchFamily="18" charset="0"/>
              </a:rPr>
              <a:t>tof</a:t>
            </a:r>
            <a:r>
              <a:rPr lang="en-US" sz="1800" dirty="0">
                <a:effectLst/>
                <a:latin typeface="Cambria" panose="02040503050406030204" pitchFamily="18" charset="0"/>
                <a:ea typeface="Cambria" panose="02040503050406030204" pitchFamily="18" charset="0"/>
                <a:cs typeface="Times New Roman" panose="02020603050405020304" pitchFamily="18" charset="0"/>
              </a:rPr>
              <a:t>, and the documentation is available at </a:t>
            </a:r>
            <a:r>
              <a:rPr lang="en-US" sz="1800"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hlinkClick r:id="rId3"/>
              </a:rPr>
              <a:t>https://tof.readthedocs.io</a:t>
            </a:r>
            <a:r>
              <a:rPr lang="en-US" sz="1800" dirty="0">
                <a:effectLst/>
                <a:latin typeface="Cambria" panose="02040503050406030204" pitchFamily="18" charset="0"/>
                <a:ea typeface="Cambria" panose="02040503050406030204" pitchFamily="18" charset="0"/>
                <a:cs typeface="Times New Roman" panose="02020603050405020304" pitchFamily="18" charset="0"/>
              </a:rPr>
              <a:t>.</a:t>
            </a:r>
            <a:endParaRPr lang="en-SE" sz="1800" dirty="0">
              <a:effectLst/>
              <a:latin typeface="Cambria" panose="02040503050406030204" pitchFamily="18" charset="0"/>
              <a:ea typeface="Cambria" panose="02040503050406030204" pitchFamily="18" charset="0"/>
              <a:cs typeface="Times New Roman" panose="02020603050405020304" pitchFamily="18" charset="0"/>
            </a:endParaRPr>
          </a:p>
          <a:p>
            <a:pPr>
              <a:spcBef>
                <a:spcPts val="900"/>
              </a:spcBef>
              <a:spcAft>
                <a:spcPts val="9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It uses random sampling on the characteristics of the ESS pulse to generate neutrons that are then individually propagated through the chopper system up to the detector. The user can then inspect the neutrons that would be received by the detector, as well as visualizing which neutrons get blocked by the choppers.</a:t>
            </a:r>
            <a:endParaRPr lang="en-SE" sz="1800" dirty="0">
              <a:effectLst/>
              <a:latin typeface="Cambria" panose="02040503050406030204" pitchFamily="18" charset="0"/>
              <a:ea typeface="Cambria" panose="02040503050406030204" pitchFamily="18" charset="0"/>
              <a:cs typeface="Times New Roman" panose="02020603050405020304" pitchFamily="18" charset="0"/>
            </a:endParaRPr>
          </a:p>
          <a:p>
            <a:pPr algn="l"/>
            <a:endParaRPr lang="en-GB" dirty="0">
              <a:solidFill>
                <a:srgbClr val="666666"/>
              </a:solidFill>
            </a:endParaRPr>
          </a:p>
        </p:txBody>
      </p:sp>
      <p:pic>
        <p:nvPicPr>
          <p:cNvPr id="6" name="Picture" descr="Example output of the tof library">
            <a:extLst>
              <a:ext uri="{FF2B5EF4-FFF2-40B4-BE49-F238E27FC236}">
                <a16:creationId xmlns:a16="http://schemas.microsoft.com/office/drawing/2014/main" id="{D9EBDF3C-19DE-65A1-CEE9-6909508DF756}"/>
              </a:ext>
            </a:extLst>
          </p:cNvPr>
          <p:cNvPicPr/>
          <p:nvPr/>
        </p:nvPicPr>
        <p:blipFill>
          <a:blip r:embed="rId4"/>
          <a:stretch>
            <a:fillRect/>
          </a:stretch>
        </p:blipFill>
        <p:spPr bwMode="auto">
          <a:xfrm>
            <a:off x="5366814" y="4429972"/>
            <a:ext cx="5334000" cy="2364740"/>
          </a:xfrm>
          <a:prstGeom prst="rect">
            <a:avLst/>
          </a:prstGeom>
          <a:noFill/>
          <a:ln w="9525">
            <a:noFill/>
            <a:headEnd/>
            <a:tailEnd/>
          </a:ln>
        </p:spPr>
      </p:pic>
      <p:pic>
        <p:nvPicPr>
          <p:cNvPr id="10" name="Picture 9">
            <a:extLst>
              <a:ext uri="{FF2B5EF4-FFF2-40B4-BE49-F238E27FC236}">
                <a16:creationId xmlns:a16="http://schemas.microsoft.com/office/drawing/2014/main" id="{94CD05AB-2AC5-1DDC-06F3-0DA7C7D6BE7B}"/>
              </a:ext>
            </a:extLst>
          </p:cNvPr>
          <p:cNvPicPr>
            <a:picLocks noChangeAspect="1"/>
          </p:cNvPicPr>
          <p:nvPr/>
        </p:nvPicPr>
        <p:blipFill>
          <a:blip r:embed="rId5"/>
          <a:stretch>
            <a:fillRect/>
          </a:stretch>
        </p:blipFill>
        <p:spPr>
          <a:xfrm>
            <a:off x="1000858" y="4403161"/>
            <a:ext cx="3825344" cy="2293875"/>
          </a:xfrm>
          <a:prstGeom prst="rect">
            <a:avLst/>
          </a:prstGeom>
        </p:spPr>
      </p:pic>
    </p:spTree>
    <p:extLst>
      <p:ext uri="{BB962C8B-B14F-4D97-AF65-F5344CB8AC3E}">
        <p14:creationId xmlns:p14="http://schemas.microsoft.com/office/powerpoint/2010/main" val="397090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515B4B-3ADD-418D-A61D-2099706C28A1}"/>
              </a:ext>
            </a:extLst>
          </p:cNvPr>
          <p:cNvSpPr>
            <a:spLocks noGrp="1"/>
          </p:cNvSpPr>
          <p:nvPr>
            <p:ph type="title"/>
          </p:nvPr>
        </p:nvSpPr>
        <p:spPr/>
        <p:txBody>
          <a:bodyPr/>
          <a:lstStyle/>
          <a:p>
            <a:r>
              <a:rPr lang="en-GB" dirty="0"/>
              <a:t>Agenda</a:t>
            </a:r>
          </a:p>
        </p:txBody>
      </p:sp>
      <p:sp>
        <p:nvSpPr>
          <p:cNvPr id="5" name="Platshållare för bildnummer 4">
            <a:extLst>
              <a:ext uri="{FF2B5EF4-FFF2-40B4-BE49-F238E27FC236}">
                <a16:creationId xmlns:a16="http://schemas.microsoft.com/office/drawing/2014/main" id="{134CE1B4-62B3-438D-AEBF-F359667A072F}"/>
              </a:ext>
            </a:extLst>
          </p:cNvPr>
          <p:cNvSpPr>
            <a:spLocks noGrp="1"/>
          </p:cNvSpPr>
          <p:nvPr>
            <p:ph type="sldNum" sz="quarter" idx="12"/>
          </p:nvPr>
        </p:nvSpPr>
        <p:spPr/>
        <p:txBody>
          <a:bodyPr/>
          <a:lstStyle/>
          <a:p>
            <a:fld id="{F7283078-D760-1647-8B80-66BA8B52336D}" type="slidenum">
              <a:rPr lang="sv-SE" smtClean="0"/>
              <a:pPr/>
              <a:t>3</a:t>
            </a:fld>
            <a:endParaRPr lang="sv-SE"/>
          </a:p>
        </p:txBody>
      </p:sp>
      <p:graphicFrame>
        <p:nvGraphicFramePr>
          <p:cNvPr id="8" name="Tabell 8">
            <a:extLst>
              <a:ext uri="{FF2B5EF4-FFF2-40B4-BE49-F238E27FC236}">
                <a16:creationId xmlns:a16="http://schemas.microsoft.com/office/drawing/2014/main" id="{6785EE1E-4A1C-4346-83D0-84014F8F230F}"/>
              </a:ext>
            </a:extLst>
          </p:cNvPr>
          <p:cNvGraphicFramePr>
            <a:graphicFrameLocks noGrp="1"/>
          </p:cNvGraphicFramePr>
          <p:nvPr>
            <p:extLst>
              <p:ext uri="{D42A27DB-BD31-4B8C-83A1-F6EECF244321}">
                <p14:modId xmlns:p14="http://schemas.microsoft.com/office/powerpoint/2010/main" val="1866821639"/>
              </p:ext>
            </p:extLst>
          </p:nvPr>
        </p:nvGraphicFramePr>
        <p:xfrm>
          <a:off x="1195647" y="1633448"/>
          <a:ext cx="10134600" cy="3204558"/>
        </p:xfrm>
        <a:graphic>
          <a:graphicData uri="http://schemas.openxmlformats.org/drawingml/2006/table">
            <a:tbl>
              <a:tblPr firstRow="1" bandRow="1">
                <a:tableStyleId>{5C22544A-7EE6-4342-B048-85BDC9FD1C3A}</a:tableStyleId>
              </a:tblPr>
              <a:tblGrid>
                <a:gridCol w="10134600">
                  <a:extLst>
                    <a:ext uri="{9D8B030D-6E8A-4147-A177-3AD203B41FA5}">
                      <a16:colId xmlns:a16="http://schemas.microsoft.com/office/drawing/2014/main" val="1887023439"/>
                    </a:ext>
                  </a:extLst>
                </a:gridCol>
              </a:tblGrid>
              <a:tr h="457794">
                <a:tc>
                  <a:txBody>
                    <a:bodyPr/>
                    <a:lstStyle/>
                    <a:p>
                      <a:pPr>
                        <a:tabLst>
                          <a:tab pos="357188" algn="l"/>
                        </a:tabLst>
                      </a:pPr>
                      <a:r>
                        <a:rPr lang="en-GB" sz="2000" b="0" noProof="0" dirty="0">
                          <a:solidFill>
                            <a:schemeClr val="bg1"/>
                          </a:solidFill>
                        </a:rPr>
                        <a:t>1.	DRAM </a:t>
                      </a:r>
                    </a:p>
                  </a:txBody>
                  <a:tcPr anchor="ctr">
                    <a:lnL w="12700" cmpd="sng">
                      <a:noFill/>
                    </a:lnL>
                    <a:lnR w="12700" cmpd="sng">
                      <a:noFill/>
                    </a:lnR>
                    <a:lnT w="9525" cap="flat" cmpd="sng" algn="ctr">
                      <a:no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65739561"/>
                  </a:ext>
                </a:extLst>
              </a:tr>
              <a:tr h="457794">
                <a:tc>
                  <a:txBody>
                    <a:bodyPr/>
                    <a:lstStyle/>
                    <a:p>
                      <a:pPr>
                        <a:tabLst>
                          <a:tab pos="357188" algn="l"/>
                        </a:tabLst>
                      </a:pPr>
                      <a:r>
                        <a:rPr lang="en-GB" sz="2000" b="0" noProof="0" dirty="0">
                          <a:solidFill>
                            <a:schemeClr val="bg1"/>
                          </a:solidFill>
                        </a:rPr>
                        <a:t>2.	Staff</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22991455"/>
                  </a:ext>
                </a:extLst>
              </a:tr>
              <a:tr h="457794">
                <a:tc>
                  <a:txBody>
                    <a:bodyPr/>
                    <a:lstStyle/>
                    <a:p>
                      <a:pPr>
                        <a:tabLst>
                          <a:tab pos="357188" algn="l"/>
                        </a:tabLst>
                      </a:pPr>
                      <a:r>
                        <a:rPr lang="en-GB" sz="2000" b="0" noProof="0" dirty="0">
                          <a:solidFill>
                            <a:schemeClr val="bg1"/>
                          </a:solidFill>
                        </a:rPr>
                        <a:t>3.	Updates since last STAP</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78378964"/>
                  </a:ext>
                </a:extLst>
              </a:tr>
              <a:tr h="457794">
                <a:tc>
                  <a:txBody>
                    <a:bodyPr/>
                    <a:lstStyle/>
                    <a:p>
                      <a:pPr>
                        <a:tabLst>
                          <a:tab pos="357188" algn="l"/>
                        </a:tabLst>
                      </a:pPr>
                      <a:r>
                        <a:rPr lang="en-GB" sz="2000" b="0" noProof="0" dirty="0">
                          <a:solidFill>
                            <a:schemeClr val="bg1"/>
                          </a:solidFill>
                        </a:rPr>
                        <a:t>4.	Comments to STAP report  </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795913222"/>
                  </a:ext>
                </a:extLst>
              </a:tr>
              <a:tr h="457794">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57188" algn="l"/>
                        </a:tabLst>
                        <a:defRPr/>
                      </a:pPr>
                      <a:r>
                        <a:rPr lang="en-GB" sz="2000" b="0" noProof="0" dirty="0">
                          <a:solidFill>
                            <a:schemeClr val="bg1"/>
                          </a:solidFill>
                        </a:rPr>
                        <a:t>5.	Summary</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386532126"/>
                  </a:ext>
                </a:extLst>
              </a:tr>
              <a:tr h="457794">
                <a:tc>
                  <a:txBody>
                    <a:bodyPr/>
                    <a:lstStyle/>
                    <a:p>
                      <a:pPr>
                        <a:tabLst>
                          <a:tab pos="357188" algn="l"/>
                        </a:tabLst>
                      </a:pPr>
                      <a:endParaRPr lang="en-GB" sz="2000" b="0" noProof="0" dirty="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780096166"/>
                  </a:ext>
                </a:extLst>
              </a:tr>
              <a:tr h="457794">
                <a:tc>
                  <a:txBody>
                    <a:bodyPr/>
                    <a:lstStyle/>
                    <a:p>
                      <a:pPr>
                        <a:tabLst>
                          <a:tab pos="357188" algn="l"/>
                        </a:tabLst>
                      </a:pPr>
                      <a:endParaRPr lang="en-GB" sz="2000" b="0" noProof="0" dirty="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39522269"/>
                  </a:ext>
                </a:extLst>
              </a:tr>
            </a:tbl>
          </a:graphicData>
        </a:graphic>
      </p:graphicFrame>
      <p:pic>
        <p:nvPicPr>
          <p:cNvPr id="10" name="Picture 9">
            <a:extLst>
              <a:ext uri="{FF2B5EF4-FFF2-40B4-BE49-F238E27FC236}">
                <a16:creationId xmlns:a16="http://schemas.microsoft.com/office/drawing/2014/main" id="{EB9E2AF3-76E6-4F43-8184-679E14D0344A}"/>
              </a:ext>
            </a:extLst>
          </p:cNvPr>
          <p:cNvPicPr>
            <a:picLocks noChangeAspect="1"/>
          </p:cNvPicPr>
          <p:nvPr/>
        </p:nvPicPr>
        <p:blipFill>
          <a:blip r:embed="rId3"/>
          <a:stretch>
            <a:fillRect/>
          </a:stretch>
        </p:blipFill>
        <p:spPr>
          <a:xfrm>
            <a:off x="10089956" y="424650"/>
            <a:ext cx="792661" cy="720000"/>
          </a:xfrm>
          <a:prstGeom prst="rect">
            <a:avLst/>
          </a:prstGeom>
        </p:spPr>
      </p:pic>
    </p:spTree>
    <p:extLst>
      <p:ext uri="{BB962C8B-B14F-4D97-AF65-F5344CB8AC3E}">
        <p14:creationId xmlns:p14="http://schemas.microsoft.com/office/powerpoint/2010/main" val="355043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0B54B-C03B-6C85-1A98-83EC19B2526F}"/>
              </a:ext>
            </a:extLst>
          </p:cNvPr>
          <p:cNvSpPr>
            <a:spLocks noGrp="1"/>
          </p:cNvSpPr>
          <p:nvPr>
            <p:ph type="title"/>
          </p:nvPr>
        </p:nvSpPr>
        <p:spPr/>
        <p:txBody>
          <a:bodyPr/>
          <a:lstStyle/>
          <a:p>
            <a:r>
              <a:rPr lang="en-GB" dirty="0"/>
              <a:t>DRAM </a:t>
            </a:r>
          </a:p>
        </p:txBody>
      </p:sp>
      <p:sp>
        <p:nvSpPr>
          <p:cNvPr id="4" name="Slide Number Placeholder 3">
            <a:extLst>
              <a:ext uri="{FF2B5EF4-FFF2-40B4-BE49-F238E27FC236}">
                <a16:creationId xmlns:a16="http://schemas.microsoft.com/office/drawing/2014/main" id="{60A4C373-3D29-F291-EE15-4DD89E6B36A7}"/>
              </a:ext>
            </a:extLst>
          </p:cNvPr>
          <p:cNvSpPr>
            <a:spLocks noGrp="1"/>
          </p:cNvSpPr>
          <p:nvPr>
            <p:ph type="sldNum" sz="quarter" idx="12"/>
          </p:nvPr>
        </p:nvSpPr>
        <p:spPr/>
        <p:txBody>
          <a:bodyPr/>
          <a:lstStyle/>
          <a:p>
            <a:fld id="{F7283078-D760-1647-8B80-66BA8B52336D}" type="slidenum">
              <a:rPr lang="sv-SE" smtClean="0"/>
              <a:t>4</a:t>
            </a:fld>
            <a:endParaRPr lang="sv-SE"/>
          </a:p>
        </p:txBody>
      </p:sp>
      <p:sp>
        <p:nvSpPr>
          <p:cNvPr id="6" name="Content Placeholder 5">
            <a:extLst>
              <a:ext uri="{FF2B5EF4-FFF2-40B4-BE49-F238E27FC236}">
                <a16:creationId xmlns:a16="http://schemas.microsoft.com/office/drawing/2014/main" id="{A38E5E84-0A1E-BC8C-7B47-A10F84281B2B}"/>
              </a:ext>
            </a:extLst>
          </p:cNvPr>
          <p:cNvSpPr>
            <a:spLocks noGrp="1"/>
          </p:cNvSpPr>
          <p:nvPr>
            <p:ph idx="1"/>
          </p:nvPr>
        </p:nvSpPr>
        <p:spPr>
          <a:xfrm>
            <a:off x="636288" y="1562400"/>
            <a:ext cx="2736195" cy="4768062"/>
          </a:xfrm>
          <a:ln>
            <a:solidFill>
              <a:srgbClr val="666666"/>
            </a:solidFill>
          </a:ln>
        </p:spPr>
        <p:txBody>
          <a:bodyPr lIns="108000" tIns="108000"/>
          <a:lstStyle/>
          <a:p>
            <a:pPr marL="0" indent="0">
              <a:buNone/>
            </a:pPr>
            <a:r>
              <a:rPr lang="en-GB" b="1">
                <a:solidFill>
                  <a:schemeClr val="accent1"/>
                </a:solidFill>
              </a:rPr>
              <a:t>Data reduction</a:t>
            </a:r>
          </a:p>
          <a:p>
            <a:endParaRPr lang="en-GB"/>
          </a:p>
          <a:p>
            <a:pPr>
              <a:buFont typeface="Wingdings" pitchFamily="2" charset="2"/>
              <a:buChar char="Ø"/>
            </a:pPr>
            <a:r>
              <a:rPr lang="en-GB" b="1"/>
              <a:t> </a:t>
            </a:r>
            <a:r>
              <a:rPr lang="en-GB" b="1" err="1"/>
              <a:t>scipp</a:t>
            </a:r>
            <a:r>
              <a:rPr lang="en-GB"/>
              <a:t> will be used for all instruments</a:t>
            </a:r>
          </a:p>
          <a:p>
            <a:endParaRPr lang="en-GB"/>
          </a:p>
          <a:p>
            <a:pPr>
              <a:buFont typeface="Wingdings" pitchFamily="2" charset="2"/>
              <a:buChar char="Ø"/>
            </a:pPr>
            <a:r>
              <a:rPr lang="en-GB"/>
              <a:t> Possibly in combination with other software for NMX &amp; Imaging</a:t>
            </a:r>
          </a:p>
          <a:p>
            <a:endParaRPr lang="en-GB"/>
          </a:p>
          <a:p>
            <a:pPr>
              <a:buFont typeface="Wingdings" pitchFamily="2" charset="2"/>
              <a:buChar char="Ø"/>
            </a:pPr>
            <a:r>
              <a:rPr lang="en-GB"/>
              <a:t> Are looking for partners</a:t>
            </a:r>
          </a:p>
        </p:txBody>
      </p:sp>
      <p:sp>
        <p:nvSpPr>
          <p:cNvPr id="8" name="Text Placeholder 7">
            <a:extLst>
              <a:ext uri="{FF2B5EF4-FFF2-40B4-BE49-F238E27FC236}">
                <a16:creationId xmlns:a16="http://schemas.microsoft.com/office/drawing/2014/main" id="{FC9F56AB-34B8-C3D0-061F-E6D8C37FC842}"/>
              </a:ext>
            </a:extLst>
          </p:cNvPr>
          <p:cNvSpPr>
            <a:spLocks noGrp="1"/>
          </p:cNvSpPr>
          <p:nvPr>
            <p:ph type="body" sz="quarter" idx="14"/>
          </p:nvPr>
        </p:nvSpPr>
        <p:spPr/>
        <p:txBody>
          <a:bodyPr/>
          <a:lstStyle/>
          <a:p>
            <a:r>
              <a:rPr lang="en-GB" dirty="0"/>
              <a:t>Data Reduction, Analysis and Modelling</a:t>
            </a:r>
          </a:p>
        </p:txBody>
      </p:sp>
      <p:sp>
        <p:nvSpPr>
          <p:cNvPr id="9" name="Content Placeholder 8">
            <a:extLst>
              <a:ext uri="{FF2B5EF4-FFF2-40B4-BE49-F238E27FC236}">
                <a16:creationId xmlns:a16="http://schemas.microsoft.com/office/drawing/2014/main" id="{D032A238-F08D-D7B3-7EAF-83FCBC4973B0}"/>
              </a:ext>
            </a:extLst>
          </p:cNvPr>
          <p:cNvSpPr>
            <a:spLocks noGrp="1"/>
          </p:cNvSpPr>
          <p:nvPr>
            <p:ph idx="15"/>
          </p:nvPr>
        </p:nvSpPr>
        <p:spPr>
          <a:xfrm>
            <a:off x="3641749" y="1562400"/>
            <a:ext cx="4608135" cy="4768062"/>
          </a:xfrm>
          <a:ln>
            <a:solidFill>
              <a:srgbClr val="666666"/>
            </a:solidFill>
          </a:ln>
        </p:spPr>
        <p:txBody>
          <a:bodyPr lIns="108000" tIns="108000"/>
          <a:lstStyle/>
          <a:p>
            <a:pPr marL="0" indent="0">
              <a:buNone/>
            </a:pPr>
            <a:r>
              <a:rPr lang="en-GB" b="1" dirty="0">
                <a:solidFill>
                  <a:schemeClr val="accent1"/>
                </a:solidFill>
              </a:rPr>
              <a:t>Data analysis</a:t>
            </a:r>
          </a:p>
          <a:p>
            <a:pPr>
              <a:buFont typeface="Wingdings" pitchFamily="2" charset="2"/>
              <a:buChar char="Ø"/>
            </a:pPr>
            <a:endParaRPr lang="en-GB" b="1" dirty="0"/>
          </a:p>
          <a:p>
            <a:pPr>
              <a:buFont typeface="Wingdings" pitchFamily="2" charset="2"/>
              <a:buChar char="Ø"/>
            </a:pPr>
            <a:r>
              <a:rPr lang="en-GB" b="1" dirty="0" err="1"/>
              <a:t>easyScience</a:t>
            </a:r>
            <a:r>
              <a:rPr lang="en-GB" dirty="0"/>
              <a:t> for </a:t>
            </a:r>
            <a:r>
              <a:rPr lang="en-GB" u="sng" dirty="0"/>
              <a:t>powder, </a:t>
            </a:r>
            <a:r>
              <a:rPr lang="en-GB" u="sng" dirty="0" err="1"/>
              <a:t>sxtal</a:t>
            </a:r>
            <a:r>
              <a:rPr lang="en-GB" u="sng" dirty="0"/>
              <a:t> &amp; reflectometry</a:t>
            </a:r>
          </a:p>
          <a:p>
            <a:pPr lvl="1">
              <a:buFont typeface="Courier New" panose="02070309020205020404" pitchFamily="49" charset="0"/>
              <a:buChar char="o"/>
            </a:pPr>
            <a:r>
              <a:rPr lang="en-GB" dirty="0"/>
              <a:t>possibly also </a:t>
            </a:r>
            <a:r>
              <a:rPr lang="en-GB" u="sng" dirty="0"/>
              <a:t>QENS</a:t>
            </a:r>
            <a:r>
              <a:rPr lang="en-GB" dirty="0"/>
              <a:t> and </a:t>
            </a:r>
            <a:r>
              <a:rPr lang="en-GB" u="sng" dirty="0"/>
              <a:t>TOF imaging</a:t>
            </a:r>
          </a:p>
          <a:p>
            <a:pPr lvl="1">
              <a:buFont typeface="Courier New" panose="02070309020205020404" pitchFamily="49" charset="0"/>
              <a:buChar char="o"/>
            </a:pPr>
            <a:r>
              <a:rPr lang="en-GB" dirty="0"/>
              <a:t>But always in combination with other libraries (</a:t>
            </a:r>
            <a:r>
              <a:rPr lang="en-GB" dirty="0" err="1"/>
              <a:t>backengines</a:t>
            </a:r>
            <a:r>
              <a:rPr lang="en-GB" dirty="0"/>
              <a:t>)</a:t>
            </a:r>
            <a:endParaRPr lang="en-GB" b="1" dirty="0"/>
          </a:p>
          <a:p>
            <a:pPr>
              <a:buFont typeface="Wingdings" pitchFamily="2" charset="2"/>
              <a:buChar char="Ø"/>
            </a:pPr>
            <a:r>
              <a:rPr lang="en-GB" b="1" dirty="0" err="1"/>
              <a:t>SasView</a:t>
            </a:r>
            <a:r>
              <a:rPr lang="en-GB" dirty="0"/>
              <a:t> for </a:t>
            </a:r>
            <a:r>
              <a:rPr lang="en-GB" u="sng" dirty="0"/>
              <a:t>SANS</a:t>
            </a:r>
          </a:p>
          <a:p>
            <a:pPr>
              <a:buFont typeface="Wingdings" pitchFamily="2" charset="2"/>
              <a:buChar char="Ø"/>
            </a:pPr>
            <a:r>
              <a:rPr lang="en-GB" b="1" dirty="0"/>
              <a:t>PACE</a:t>
            </a:r>
            <a:r>
              <a:rPr lang="en-GB" dirty="0"/>
              <a:t> for </a:t>
            </a:r>
            <a:r>
              <a:rPr lang="en-GB" u="sng" dirty="0"/>
              <a:t>spectroscopy</a:t>
            </a:r>
            <a:endParaRPr lang="en-GB" dirty="0"/>
          </a:p>
          <a:p>
            <a:pPr>
              <a:buFont typeface="Wingdings" pitchFamily="2" charset="2"/>
              <a:buChar char="Ø"/>
            </a:pPr>
            <a:r>
              <a:rPr lang="en-GB" b="1" dirty="0"/>
              <a:t> </a:t>
            </a:r>
            <a:r>
              <a:rPr lang="en-GB" b="1" dirty="0" err="1"/>
              <a:t>MuhRec</a:t>
            </a:r>
            <a:r>
              <a:rPr lang="en-GB" dirty="0"/>
              <a:t> for </a:t>
            </a:r>
            <a:r>
              <a:rPr lang="en-GB" u="sng" dirty="0"/>
              <a:t>Tomography</a:t>
            </a:r>
            <a:r>
              <a:rPr lang="en-GB" dirty="0"/>
              <a:t>.</a:t>
            </a:r>
            <a:endParaRPr lang="en-GB" sz="1400" dirty="0"/>
          </a:p>
        </p:txBody>
      </p:sp>
      <p:sp>
        <p:nvSpPr>
          <p:cNvPr id="10" name="Content Placeholder 9">
            <a:extLst>
              <a:ext uri="{FF2B5EF4-FFF2-40B4-BE49-F238E27FC236}">
                <a16:creationId xmlns:a16="http://schemas.microsoft.com/office/drawing/2014/main" id="{3956A218-57A7-1C0B-E1E9-12FF7C5FC4D3}"/>
              </a:ext>
            </a:extLst>
          </p:cNvPr>
          <p:cNvSpPr>
            <a:spLocks noGrp="1"/>
          </p:cNvSpPr>
          <p:nvPr>
            <p:ph idx="16"/>
          </p:nvPr>
        </p:nvSpPr>
        <p:spPr>
          <a:xfrm>
            <a:off x="8560094" y="1562400"/>
            <a:ext cx="3073106" cy="4768062"/>
          </a:xfrm>
          <a:ln>
            <a:solidFill>
              <a:srgbClr val="666666"/>
            </a:solidFill>
          </a:ln>
        </p:spPr>
        <p:txBody>
          <a:bodyPr lIns="108000" tIns="108000"/>
          <a:lstStyle/>
          <a:p>
            <a:pPr marL="0" indent="0">
              <a:buNone/>
            </a:pPr>
            <a:r>
              <a:rPr lang="en-GB" b="1" dirty="0">
                <a:solidFill>
                  <a:schemeClr val="accent1"/>
                </a:solidFill>
              </a:rPr>
              <a:t>Data modelling</a:t>
            </a:r>
          </a:p>
          <a:p>
            <a:pPr marL="0" indent="0">
              <a:buNone/>
            </a:pPr>
            <a:endParaRPr lang="en-GB" dirty="0"/>
          </a:p>
          <a:p>
            <a:pPr>
              <a:buFont typeface="Wingdings" pitchFamily="2" charset="2"/>
              <a:buChar char="Ø"/>
            </a:pPr>
            <a:r>
              <a:rPr lang="en-GB" b="1" dirty="0"/>
              <a:t> </a:t>
            </a:r>
            <a:r>
              <a:rPr lang="en-GB" b="1" dirty="0" err="1"/>
              <a:t>McStas</a:t>
            </a:r>
            <a:r>
              <a:rPr lang="en-GB" dirty="0"/>
              <a:t> for instrument simulations</a:t>
            </a:r>
          </a:p>
          <a:p>
            <a:pPr>
              <a:buFont typeface="Wingdings" pitchFamily="2" charset="2"/>
              <a:buChar char="Ø"/>
            </a:pPr>
            <a:endParaRPr lang="en-GB" dirty="0"/>
          </a:p>
          <a:p>
            <a:pPr lvl="1">
              <a:buFont typeface="Wingdings" pitchFamily="2" charset="2"/>
              <a:buChar char="Ø"/>
            </a:pPr>
            <a:r>
              <a:rPr lang="en-GB" dirty="0"/>
              <a:t> Now also with Python API </a:t>
            </a:r>
            <a:r>
              <a:rPr lang="en-GB" b="1" dirty="0" err="1"/>
              <a:t>McStasScript</a:t>
            </a:r>
            <a:r>
              <a:rPr lang="en-GB" dirty="0"/>
              <a:t>   </a:t>
            </a:r>
          </a:p>
          <a:p>
            <a:pPr lvl="1">
              <a:buFont typeface="Wingdings" pitchFamily="2" charset="2"/>
              <a:buChar char="Ø"/>
            </a:pPr>
            <a:r>
              <a:rPr lang="en-GB" dirty="0"/>
              <a:t> and optimized for GPU</a:t>
            </a:r>
          </a:p>
          <a:p>
            <a:pPr marL="144000" lvl="1" indent="0">
              <a:buNone/>
            </a:pPr>
            <a:endParaRPr lang="en-GB" dirty="0"/>
          </a:p>
          <a:p>
            <a:pPr lvl="1">
              <a:buFont typeface="Wingdings" pitchFamily="2" charset="2"/>
              <a:buChar char="Ø"/>
            </a:pPr>
            <a:r>
              <a:rPr lang="en-GB" b="1" dirty="0" err="1"/>
              <a:t>NCrystal</a:t>
            </a:r>
            <a:r>
              <a:rPr lang="en-GB" dirty="0"/>
              <a:t> </a:t>
            </a:r>
          </a:p>
          <a:p>
            <a:pPr>
              <a:buFont typeface="Wingdings" pitchFamily="2" charset="2"/>
              <a:buChar char="Ø"/>
            </a:pPr>
            <a:endParaRPr lang="en-GB" dirty="0"/>
          </a:p>
          <a:p>
            <a:pPr>
              <a:buFont typeface="Wingdings" pitchFamily="2" charset="2"/>
              <a:buChar char="Ø"/>
            </a:pPr>
            <a:endParaRPr lang="en-GB" dirty="0"/>
          </a:p>
        </p:txBody>
      </p:sp>
      <p:pic>
        <p:nvPicPr>
          <p:cNvPr id="11" name="Picture 10">
            <a:extLst>
              <a:ext uri="{FF2B5EF4-FFF2-40B4-BE49-F238E27FC236}">
                <a16:creationId xmlns:a16="http://schemas.microsoft.com/office/drawing/2014/main" id="{F30A8395-896F-0842-8977-2CD4154A539C}"/>
              </a:ext>
            </a:extLst>
          </p:cNvPr>
          <p:cNvPicPr>
            <a:picLocks noChangeAspect="1"/>
          </p:cNvPicPr>
          <p:nvPr/>
        </p:nvPicPr>
        <p:blipFill>
          <a:blip r:embed="rId2"/>
          <a:stretch>
            <a:fillRect/>
          </a:stretch>
        </p:blipFill>
        <p:spPr>
          <a:xfrm>
            <a:off x="10089956" y="424650"/>
            <a:ext cx="792661" cy="720000"/>
          </a:xfrm>
          <a:prstGeom prst="rect">
            <a:avLst/>
          </a:prstGeom>
        </p:spPr>
      </p:pic>
    </p:spTree>
    <p:extLst>
      <p:ext uri="{BB962C8B-B14F-4D97-AF65-F5344CB8AC3E}">
        <p14:creationId xmlns:p14="http://schemas.microsoft.com/office/powerpoint/2010/main" val="319676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0BBA4-4C47-8C4F-882B-35EDF6BB2512}"/>
              </a:ext>
            </a:extLst>
          </p:cNvPr>
          <p:cNvSpPr>
            <a:spLocks noGrp="1"/>
          </p:cNvSpPr>
          <p:nvPr>
            <p:ph type="title"/>
          </p:nvPr>
        </p:nvSpPr>
        <p:spPr/>
        <p:txBody>
          <a:bodyPr/>
          <a:lstStyle/>
          <a:p>
            <a:r>
              <a:rPr lang="en-GB" dirty="0"/>
              <a:t>DRAM </a:t>
            </a:r>
          </a:p>
        </p:txBody>
      </p:sp>
      <p:sp>
        <p:nvSpPr>
          <p:cNvPr id="4" name="Slide Number Placeholder 3">
            <a:extLst>
              <a:ext uri="{FF2B5EF4-FFF2-40B4-BE49-F238E27FC236}">
                <a16:creationId xmlns:a16="http://schemas.microsoft.com/office/drawing/2014/main" id="{E8E8EFB9-BFF4-B645-A343-382EEF1EFA94}"/>
              </a:ext>
            </a:extLst>
          </p:cNvPr>
          <p:cNvSpPr>
            <a:spLocks noGrp="1"/>
          </p:cNvSpPr>
          <p:nvPr>
            <p:ph type="sldNum" sz="quarter" idx="12"/>
          </p:nvPr>
        </p:nvSpPr>
        <p:spPr/>
        <p:txBody>
          <a:bodyPr/>
          <a:lstStyle/>
          <a:p>
            <a:fld id="{F7283078-D760-1647-8B80-66BA8B52336D}" type="slidenum">
              <a:rPr lang="sv-SE" smtClean="0"/>
              <a:t>5</a:t>
            </a:fld>
            <a:endParaRPr lang="sv-SE"/>
          </a:p>
        </p:txBody>
      </p:sp>
      <p:sp>
        <p:nvSpPr>
          <p:cNvPr id="5" name="Content Placeholder 4">
            <a:extLst>
              <a:ext uri="{FF2B5EF4-FFF2-40B4-BE49-F238E27FC236}">
                <a16:creationId xmlns:a16="http://schemas.microsoft.com/office/drawing/2014/main" id="{148A3B70-4192-8C4A-8046-B14697C62807}"/>
              </a:ext>
            </a:extLst>
          </p:cNvPr>
          <p:cNvSpPr>
            <a:spLocks noGrp="1"/>
          </p:cNvSpPr>
          <p:nvPr>
            <p:ph idx="1"/>
          </p:nvPr>
        </p:nvSpPr>
        <p:spPr>
          <a:xfrm>
            <a:off x="480719" y="6208413"/>
            <a:ext cx="11389369" cy="444784"/>
          </a:xfrm>
          <a:solidFill>
            <a:schemeClr val="bg1"/>
          </a:solidFill>
        </p:spPr>
        <p:txBody>
          <a:bodyPr/>
          <a:lstStyle/>
          <a:p>
            <a:r>
              <a:rPr lang="en-GB" sz="1800" b="1" dirty="0"/>
              <a:t>Scope</a:t>
            </a:r>
          </a:p>
          <a:p>
            <a:r>
              <a:rPr lang="en-GB" sz="1400" dirty="0"/>
              <a:t>The DRAM group is responsible for providing the data reduction, analysis and modelling soft-ware for all instruments at ESS.</a:t>
            </a:r>
          </a:p>
        </p:txBody>
      </p:sp>
      <p:sp>
        <p:nvSpPr>
          <p:cNvPr id="7" name="Text Placeholder 6">
            <a:extLst>
              <a:ext uri="{FF2B5EF4-FFF2-40B4-BE49-F238E27FC236}">
                <a16:creationId xmlns:a16="http://schemas.microsoft.com/office/drawing/2014/main" id="{19296065-1BF9-D347-A9B0-2330A6B45DEC}"/>
              </a:ext>
            </a:extLst>
          </p:cNvPr>
          <p:cNvSpPr>
            <a:spLocks noGrp="1"/>
          </p:cNvSpPr>
          <p:nvPr>
            <p:ph type="body" sz="quarter" idx="14"/>
          </p:nvPr>
        </p:nvSpPr>
        <p:spPr/>
        <p:txBody>
          <a:bodyPr/>
          <a:lstStyle/>
          <a:p>
            <a:r>
              <a:rPr lang="en-GB" dirty="0"/>
              <a:t>Data Reduction, Analysis and Modelling - Staff</a:t>
            </a:r>
          </a:p>
        </p:txBody>
      </p:sp>
      <p:pic>
        <p:nvPicPr>
          <p:cNvPr id="9" name="Picture 8">
            <a:extLst>
              <a:ext uri="{FF2B5EF4-FFF2-40B4-BE49-F238E27FC236}">
                <a16:creationId xmlns:a16="http://schemas.microsoft.com/office/drawing/2014/main" id="{59E1B27F-D187-F641-8F8B-EDA88ABFD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893" y="1681218"/>
            <a:ext cx="1080000" cy="1080000"/>
          </a:xfrm>
          <a:prstGeom prst="rect">
            <a:avLst/>
          </a:prstGeom>
          <a:ln w="38100">
            <a:noFill/>
          </a:ln>
          <a:effectLst>
            <a:outerShdw blurRad="50800" dist="38100" dir="2700000" algn="tl" rotWithShape="0">
              <a:prstClr val="black">
                <a:alpha val="40000"/>
              </a:prstClr>
            </a:outerShdw>
          </a:effectLst>
          <a:scene3d>
            <a:camera prst="orthographicFront">
              <a:rot lat="0" lon="0" rev="0"/>
            </a:camera>
            <a:lightRig rig="threePt" dir="t"/>
          </a:scene3d>
        </p:spPr>
      </p:pic>
      <p:pic>
        <p:nvPicPr>
          <p:cNvPr id="10" name="Picture 9">
            <a:extLst>
              <a:ext uri="{FF2B5EF4-FFF2-40B4-BE49-F238E27FC236}">
                <a16:creationId xmlns:a16="http://schemas.microsoft.com/office/drawing/2014/main" id="{ADB0A3F4-BC62-3247-9A0F-BE1B39D7B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3366" y="1676596"/>
            <a:ext cx="1080000" cy="1080000"/>
          </a:xfrm>
          <a:prstGeom prst="rect">
            <a:avLst/>
          </a:prstGeom>
          <a:ln w="38100">
            <a:noFill/>
          </a:ln>
          <a:effectLst>
            <a:outerShdw blurRad="50800" dist="38100" dir="2700000" algn="tl" rotWithShape="0">
              <a:prstClr val="black">
                <a:alpha val="40000"/>
              </a:prstClr>
            </a:outerShdw>
          </a:effectLst>
          <a:scene3d>
            <a:camera prst="orthographicFront">
              <a:rot lat="0" lon="0" rev="0"/>
            </a:camera>
            <a:lightRig rig="threePt" dir="t"/>
          </a:scene3d>
        </p:spPr>
      </p:pic>
      <p:pic>
        <p:nvPicPr>
          <p:cNvPr id="11" name="Picture 10">
            <a:extLst>
              <a:ext uri="{FF2B5EF4-FFF2-40B4-BE49-F238E27FC236}">
                <a16:creationId xmlns:a16="http://schemas.microsoft.com/office/drawing/2014/main" id="{887BF2D5-1462-5845-A0B2-29BE49E607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407" y="1681218"/>
            <a:ext cx="1080000" cy="1080000"/>
          </a:xfrm>
          <a:prstGeom prst="rect">
            <a:avLst/>
          </a:prstGeom>
          <a:ln w="38100">
            <a:noFill/>
          </a:ln>
          <a:effectLst>
            <a:outerShdw blurRad="50800" dist="38100" dir="2700000" algn="tl" rotWithShape="0">
              <a:prstClr val="black">
                <a:alpha val="40000"/>
              </a:prstClr>
            </a:outerShdw>
          </a:effectLst>
          <a:scene3d>
            <a:camera prst="orthographicFront">
              <a:rot lat="0" lon="0" rev="0"/>
            </a:camera>
            <a:lightRig rig="threePt" dir="t"/>
          </a:scene3d>
        </p:spPr>
      </p:pic>
      <p:pic>
        <p:nvPicPr>
          <p:cNvPr id="13" name="Picture 12">
            <a:extLst>
              <a:ext uri="{FF2B5EF4-FFF2-40B4-BE49-F238E27FC236}">
                <a16:creationId xmlns:a16="http://schemas.microsoft.com/office/drawing/2014/main" id="{5390AE9D-3860-F64C-A172-5712B5DA5E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407" y="3245548"/>
            <a:ext cx="1080000" cy="1080000"/>
          </a:xfrm>
          <a:prstGeom prst="rect">
            <a:avLst/>
          </a:prstGeom>
          <a:ln w="38100">
            <a:noFill/>
          </a:ln>
          <a:effectLst>
            <a:outerShdw blurRad="50800" dist="38100" dir="2700000" algn="tl" rotWithShape="0">
              <a:prstClr val="black">
                <a:alpha val="40000"/>
              </a:prstClr>
            </a:outerShdw>
          </a:effectLst>
          <a:scene3d>
            <a:camera prst="orthographicFront">
              <a:rot lat="0" lon="0" rev="0"/>
            </a:camera>
            <a:lightRig rig="threePt" dir="t"/>
          </a:scene3d>
        </p:spPr>
      </p:pic>
      <p:pic>
        <p:nvPicPr>
          <p:cNvPr id="14" name="Picture 13">
            <a:extLst>
              <a:ext uri="{FF2B5EF4-FFF2-40B4-BE49-F238E27FC236}">
                <a16:creationId xmlns:a16="http://schemas.microsoft.com/office/drawing/2014/main" id="{FE8284DF-A4F3-9441-97DE-3C73C947CB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3097" y="3269418"/>
            <a:ext cx="1080000" cy="1080000"/>
          </a:xfrm>
          <a:prstGeom prst="rect">
            <a:avLst/>
          </a:prstGeom>
          <a:ln w="38100">
            <a:noFill/>
          </a:ln>
          <a:effectLst>
            <a:outerShdw blurRad="50800" dist="38100" dir="2700000" algn="tl" rotWithShape="0">
              <a:prstClr val="black">
                <a:alpha val="40000"/>
              </a:prstClr>
            </a:outerShdw>
          </a:effectLst>
          <a:scene3d>
            <a:camera prst="orthographicFront">
              <a:rot lat="0" lon="0" rev="0"/>
            </a:camera>
            <a:lightRig rig="threePt" dir="t"/>
          </a:scene3d>
        </p:spPr>
      </p:pic>
      <p:pic>
        <p:nvPicPr>
          <p:cNvPr id="15" name="Picture 14">
            <a:extLst>
              <a:ext uri="{FF2B5EF4-FFF2-40B4-BE49-F238E27FC236}">
                <a16:creationId xmlns:a16="http://schemas.microsoft.com/office/drawing/2014/main" id="{E88FA9E9-B2D5-2C45-BAFC-2D2587D557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6893" y="4755267"/>
            <a:ext cx="1080000" cy="1080000"/>
          </a:xfrm>
          <a:prstGeom prst="rect">
            <a:avLst/>
          </a:prstGeom>
          <a:ln w="38100">
            <a:noFill/>
          </a:ln>
          <a:effectLst>
            <a:outerShdw blurRad="50800" dist="38100" dir="2700000" algn="tl" rotWithShape="0">
              <a:prstClr val="black">
                <a:alpha val="40000"/>
              </a:prstClr>
            </a:outerShdw>
          </a:effectLst>
          <a:scene3d>
            <a:camera prst="orthographicFront">
              <a:rot lat="0" lon="0" rev="0"/>
            </a:camera>
            <a:lightRig rig="threePt" dir="t"/>
          </a:scene3d>
        </p:spPr>
      </p:pic>
      <p:pic>
        <p:nvPicPr>
          <p:cNvPr id="16" name="Picture 15">
            <a:extLst>
              <a:ext uri="{FF2B5EF4-FFF2-40B4-BE49-F238E27FC236}">
                <a16:creationId xmlns:a16="http://schemas.microsoft.com/office/drawing/2014/main" id="{116FD3D7-FBD5-C54E-BF35-F4B24858E4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407" y="4723359"/>
            <a:ext cx="1080000" cy="1080000"/>
          </a:xfrm>
          <a:prstGeom prst="rect">
            <a:avLst/>
          </a:prstGeom>
          <a:ln w="38100">
            <a:noFill/>
          </a:ln>
          <a:effectLst>
            <a:outerShdw blurRad="50800" dist="38100" dir="2700000" algn="tl" rotWithShape="0">
              <a:prstClr val="black">
                <a:alpha val="40000"/>
              </a:prstClr>
            </a:outerShdw>
          </a:effectLst>
          <a:scene3d>
            <a:camera prst="orthographicFront">
              <a:rot lat="0" lon="0" rev="0"/>
            </a:camera>
            <a:lightRig rig="threePt" dir="t"/>
          </a:scene3d>
        </p:spPr>
      </p:pic>
      <p:sp>
        <p:nvSpPr>
          <p:cNvPr id="18" name="Shape 16">
            <a:extLst>
              <a:ext uri="{FF2B5EF4-FFF2-40B4-BE49-F238E27FC236}">
                <a16:creationId xmlns:a16="http://schemas.microsoft.com/office/drawing/2014/main" id="{4712C55F-AB4C-3C4B-AD5C-587C82C1012C}"/>
              </a:ext>
            </a:extLst>
          </p:cNvPr>
          <p:cNvSpPr/>
          <p:nvPr/>
        </p:nvSpPr>
        <p:spPr>
          <a:xfrm>
            <a:off x="3890638" y="2826000"/>
            <a:ext cx="1148967" cy="27699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a:defRPr sz="1800"/>
            </a:pPr>
            <a:r>
              <a:rPr lang="fr-FR" sz="1200" dirty="0">
                <a:solidFill>
                  <a:srgbClr val="1578AA"/>
                </a:solidFill>
                <a:latin typeface="Gill Sans"/>
                <a:ea typeface="Gill Sans"/>
                <a:cs typeface="Gill Sans"/>
                <a:sym typeface="Gill Sans"/>
              </a:rPr>
              <a:t>Jan-Lukas </a:t>
            </a:r>
            <a:r>
              <a:rPr lang="fr-FR" sz="1200" dirty="0" err="1">
                <a:solidFill>
                  <a:srgbClr val="1578AA"/>
                </a:solidFill>
                <a:latin typeface="Gill Sans"/>
                <a:ea typeface="Gill Sans"/>
                <a:cs typeface="Gill Sans"/>
                <a:sym typeface="Gill Sans"/>
              </a:rPr>
              <a:t>Wynen</a:t>
            </a:r>
            <a:endParaRPr sz="1200" dirty="0">
              <a:solidFill>
                <a:srgbClr val="1578AA"/>
              </a:solidFill>
              <a:latin typeface="Gill Sans"/>
              <a:ea typeface="Gill Sans"/>
              <a:cs typeface="Gill Sans"/>
              <a:sym typeface="Gill Sans"/>
            </a:endParaRPr>
          </a:p>
        </p:txBody>
      </p:sp>
      <p:sp>
        <p:nvSpPr>
          <p:cNvPr id="22" name="Shape 16">
            <a:extLst>
              <a:ext uri="{FF2B5EF4-FFF2-40B4-BE49-F238E27FC236}">
                <a16:creationId xmlns:a16="http://schemas.microsoft.com/office/drawing/2014/main" id="{E2FE0A4F-F476-1648-97A0-CF9F552C6536}"/>
              </a:ext>
            </a:extLst>
          </p:cNvPr>
          <p:cNvSpPr/>
          <p:nvPr/>
        </p:nvSpPr>
        <p:spPr>
          <a:xfrm>
            <a:off x="979100" y="2826814"/>
            <a:ext cx="1174614" cy="27699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a:defRPr sz="1800"/>
            </a:pPr>
            <a:r>
              <a:rPr lang="fr-FR" sz="1200" dirty="0">
                <a:solidFill>
                  <a:srgbClr val="1578AA"/>
                </a:solidFill>
                <a:latin typeface="Gill Sans"/>
                <a:ea typeface="Gill Sans"/>
                <a:cs typeface="Gill Sans"/>
                <a:sym typeface="Gill Sans"/>
              </a:rPr>
              <a:t>Simon </a:t>
            </a:r>
            <a:r>
              <a:rPr lang="fr-FR" sz="1200" dirty="0" err="1">
                <a:solidFill>
                  <a:srgbClr val="1578AA"/>
                </a:solidFill>
                <a:latin typeface="Gill Sans"/>
                <a:ea typeface="Gill Sans"/>
                <a:cs typeface="Gill Sans"/>
                <a:sym typeface="Gill Sans"/>
              </a:rPr>
              <a:t>Heybrock</a:t>
            </a:r>
            <a:endParaRPr sz="1200" dirty="0">
              <a:solidFill>
                <a:srgbClr val="1578AA"/>
              </a:solidFill>
              <a:latin typeface="Gill Sans"/>
              <a:ea typeface="Gill Sans"/>
              <a:cs typeface="Gill Sans"/>
              <a:sym typeface="Gill Sans"/>
            </a:endParaRPr>
          </a:p>
        </p:txBody>
      </p:sp>
      <p:sp>
        <p:nvSpPr>
          <p:cNvPr id="24" name="Shape 16">
            <a:extLst>
              <a:ext uri="{FF2B5EF4-FFF2-40B4-BE49-F238E27FC236}">
                <a16:creationId xmlns:a16="http://schemas.microsoft.com/office/drawing/2014/main" id="{B23BA4B0-CD51-DC49-9EF9-055C58F4201D}"/>
              </a:ext>
            </a:extLst>
          </p:cNvPr>
          <p:cNvSpPr/>
          <p:nvPr/>
        </p:nvSpPr>
        <p:spPr>
          <a:xfrm>
            <a:off x="2690179" y="2826000"/>
            <a:ext cx="760783" cy="27699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a:defRPr sz="1800"/>
            </a:pPr>
            <a:r>
              <a:rPr lang="fr-FR" sz="1200" dirty="0">
                <a:solidFill>
                  <a:srgbClr val="1578AA"/>
                </a:solidFill>
                <a:latin typeface="Gill Sans"/>
                <a:ea typeface="Gill Sans"/>
                <a:cs typeface="Gill Sans"/>
                <a:sym typeface="Gill Sans"/>
              </a:rPr>
              <a:t>Neil </a:t>
            </a:r>
            <a:r>
              <a:rPr lang="fr-FR" sz="1200" dirty="0" err="1">
                <a:solidFill>
                  <a:srgbClr val="1578AA"/>
                </a:solidFill>
                <a:latin typeface="Gill Sans"/>
                <a:ea typeface="Gill Sans"/>
                <a:cs typeface="Gill Sans"/>
                <a:sym typeface="Gill Sans"/>
              </a:rPr>
              <a:t>Vaytet</a:t>
            </a:r>
            <a:endParaRPr sz="1200" dirty="0">
              <a:solidFill>
                <a:srgbClr val="1578AA"/>
              </a:solidFill>
              <a:latin typeface="Gill Sans"/>
              <a:ea typeface="Gill Sans"/>
              <a:cs typeface="Gill Sans"/>
              <a:sym typeface="Gill Sans"/>
            </a:endParaRPr>
          </a:p>
        </p:txBody>
      </p:sp>
      <p:sp>
        <p:nvSpPr>
          <p:cNvPr id="26" name="Shape 16">
            <a:extLst>
              <a:ext uri="{FF2B5EF4-FFF2-40B4-BE49-F238E27FC236}">
                <a16:creationId xmlns:a16="http://schemas.microsoft.com/office/drawing/2014/main" id="{5C94629B-E719-0A47-B0C2-1E49EC27EA96}"/>
              </a:ext>
            </a:extLst>
          </p:cNvPr>
          <p:cNvSpPr/>
          <p:nvPr/>
        </p:nvSpPr>
        <p:spPr>
          <a:xfrm>
            <a:off x="1076981" y="4359600"/>
            <a:ext cx="1039962" cy="27699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a:defRPr sz="1800"/>
            </a:pPr>
            <a:r>
              <a:rPr lang="fr-FR" sz="1200" dirty="0">
                <a:solidFill>
                  <a:srgbClr val="1578AA"/>
                </a:solidFill>
                <a:latin typeface="Gill Sans"/>
                <a:ea typeface="Gill Sans"/>
                <a:cs typeface="Gill Sans"/>
                <a:sym typeface="Gill Sans"/>
              </a:rPr>
              <a:t>Piotr </a:t>
            </a:r>
            <a:r>
              <a:rPr lang="fr-FR" sz="1200" dirty="0" err="1">
                <a:solidFill>
                  <a:srgbClr val="1578AA"/>
                </a:solidFill>
                <a:latin typeface="Gill Sans"/>
                <a:ea typeface="Gill Sans"/>
                <a:cs typeface="Gill Sans"/>
                <a:sym typeface="Gill Sans"/>
              </a:rPr>
              <a:t>Rozyczko</a:t>
            </a:r>
            <a:endParaRPr lang="fr-FR" sz="1200" dirty="0">
              <a:solidFill>
                <a:srgbClr val="1578AA"/>
              </a:solidFill>
              <a:latin typeface="Gill Sans"/>
              <a:ea typeface="Gill Sans"/>
              <a:cs typeface="Gill Sans"/>
              <a:sym typeface="Gill Sans"/>
            </a:endParaRPr>
          </a:p>
        </p:txBody>
      </p:sp>
      <p:sp>
        <p:nvSpPr>
          <p:cNvPr id="27" name="Shape 16">
            <a:extLst>
              <a:ext uri="{FF2B5EF4-FFF2-40B4-BE49-F238E27FC236}">
                <a16:creationId xmlns:a16="http://schemas.microsoft.com/office/drawing/2014/main" id="{1BA990DB-A5E6-0343-AC17-960DA5748026}"/>
              </a:ext>
            </a:extLst>
          </p:cNvPr>
          <p:cNvSpPr/>
          <p:nvPr/>
        </p:nvSpPr>
        <p:spPr>
          <a:xfrm>
            <a:off x="6855580" y="2826000"/>
            <a:ext cx="1158457" cy="27699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a:defRPr sz="1800"/>
            </a:pPr>
            <a:r>
              <a:rPr lang="fr-FR" sz="1200" dirty="0">
                <a:solidFill>
                  <a:srgbClr val="1578AA"/>
                </a:solidFill>
                <a:latin typeface="Gill Sans"/>
                <a:ea typeface="Gill Sans"/>
                <a:cs typeface="Gill Sans"/>
                <a:sym typeface="Gill Sans"/>
              </a:rPr>
              <a:t>Johannes </a:t>
            </a:r>
            <a:r>
              <a:rPr lang="fr-FR" sz="1200" dirty="0" err="1">
                <a:solidFill>
                  <a:srgbClr val="1578AA"/>
                </a:solidFill>
                <a:latin typeface="Gill Sans"/>
                <a:ea typeface="Gill Sans"/>
                <a:cs typeface="Gill Sans"/>
                <a:sym typeface="Gill Sans"/>
              </a:rPr>
              <a:t>Kasimir</a:t>
            </a:r>
            <a:endParaRPr lang="fr-FR" sz="1200" dirty="0">
              <a:solidFill>
                <a:srgbClr val="1578AA"/>
              </a:solidFill>
              <a:latin typeface="Gill Sans"/>
              <a:ea typeface="Gill Sans"/>
              <a:cs typeface="Gill Sans"/>
              <a:sym typeface="Gill Sans"/>
            </a:endParaRPr>
          </a:p>
        </p:txBody>
      </p:sp>
      <p:sp>
        <p:nvSpPr>
          <p:cNvPr id="28" name="Shape 16">
            <a:extLst>
              <a:ext uri="{FF2B5EF4-FFF2-40B4-BE49-F238E27FC236}">
                <a16:creationId xmlns:a16="http://schemas.microsoft.com/office/drawing/2014/main" id="{F98C9C0A-EC04-E141-971E-BB1BD765F30C}"/>
              </a:ext>
            </a:extLst>
          </p:cNvPr>
          <p:cNvSpPr/>
          <p:nvPr/>
        </p:nvSpPr>
        <p:spPr>
          <a:xfrm>
            <a:off x="2343295" y="4358791"/>
            <a:ext cx="1189939" cy="27699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a:defRPr sz="1800"/>
            </a:pPr>
            <a:r>
              <a:rPr lang="fr-FR" sz="1200" dirty="0">
                <a:solidFill>
                  <a:srgbClr val="1578AA"/>
                </a:solidFill>
                <a:latin typeface="Gill Sans"/>
                <a:ea typeface="Gill Sans"/>
                <a:cs typeface="Gill Sans"/>
                <a:sym typeface="Gill Sans"/>
              </a:rPr>
              <a:t>Andrew </a:t>
            </a:r>
            <a:r>
              <a:rPr lang="fr-FR" sz="1200" dirty="0" err="1">
                <a:solidFill>
                  <a:srgbClr val="1578AA"/>
                </a:solidFill>
                <a:latin typeface="Gill Sans"/>
                <a:ea typeface="Gill Sans"/>
                <a:cs typeface="Gill Sans"/>
                <a:sym typeface="Gill Sans"/>
              </a:rPr>
              <a:t>Sazonov</a:t>
            </a:r>
            <a:endParaRPr sz="1200" dirty="0">
              <a:solidFill>
                <a:srgbClr val="1578AA"/>
              </a:solidFill>
              <a:latin typeface="Gill Sans"/>
              <a:ea typeface="Gill Sans"/>
              <a:cs typeface="Gill Sans"/>
              <a:sym typeface="Gill Sans"/>
            </a:endParaRPr>
          </a:p>
        </p:txBody>
      </p:sp>
      <p:sp>
        <p:nvSpPr>
          <p:cNvPr id="29" name="Shape 16">
            <a:extLst>
              <a:ext uri="{FF2B5EF4-FFF2-40B4-BE49-F238E27FC236}">
                <a16:creationId xmlns:a16="http://schemas.microsoft.com/office/drawing/2014/main" id="{B0F6D4AD-E8C7-0440-9DCB-786F1841975B}"/>
              </a:ext>
            </a:extLst>
          </p:cNvPr>
          <p:cNvSpPr/>
          <p:nvPr/>
        </p:nvSpPr>
        <p:spPr>
          <a:xfrm>
            <a:off x="993863" y="5862315"/>
            <a:ext cx="1156084" cy="27699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a:defRPr sz="1800"/>
            </a:pPr>
            <a:r>
              <a:rPr lang="fr-FR" sz="1200" dirty="0">
                <a:solidFill>
                  <a:srgbClr val="1578AA"/>
                </a:solidFill>
                <a:latin typeface="Gill Sans"/>
                <a:ea typeface="Gill Sans"/>
                <a:cs typeface="Gill Sans"/>
                <a:sym typeface="Gill Sans"/>
              </a:rPr>
              <a:t>Peter </a:t>
            </a:r>
            <a:r>
              <a:rPr lang="fr-FR" sz="1200" dirty="0" err="1">
                <a:solidFill>
                  <a:srgbClr val="1578AA"/>
                </a:solidFill>
                <a:latin typeface="Gill Sans"/>
                <a:ea typeface="Gill Sans"/>
                <a:cs typeface="Gill Sans"/>
                <a:sym typeface="Gill Sans"/>
              </a:rPr>
              <a:t>Willendrup</a:t>
            </a:r>
            <a:endParaRPr sz="1200" dirty="0">
              <a:solidFill>
                <a:srgbClr val="1578AA"/>
              </a:solidFill>
              <a:latin typeface="Gill Sans"/>
              <a:ea typeface="Gill Sans"/>
              <a:cs typeface="Gill Sans"/>
              <a:sym typeface="Gill Sans"/>
            </a:endParaRPr>
          </a:p>
        </p:txBody>
      </p:sp>
      <p:sp>
        <p:nvSpPr>
          <p:cNvPr id="30" name="Shape 16">
            <a:extLst>
              <a:ext uri="{FF2B5EF4-FFF2-40B4-BE49-F238E27FC236}">
                <a16:creationId xmlns:a16="http://schemas.microsoft.com/office/drawing/2014/main" id="{D000726A-7E81-9D4F-91E3-6DCDAEE4D6C1}"/>
              </a:ext>
            </a:extLst>
          </p:cNvPr>
          <p:cNvSpPr/>
          <p:nvPr/>
        </p:nvSpPr>
        <p:spPr>
          <a:xfrm>
            <a:off x="2564492" y="5860800"/>
            <a:ext cx="1052401" cy="27699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a:defRPr sz="1800"/>
            </a:pPr>
            <a:r>
              <a:rPr lang="fr-FR" sz="1200" dirty="0" err="1">
                <a:solidFill>
                  <a:srgbClr val="1578AA"/>
                </a:solidFill>
                <a:latin typeface="Gill Sans"/>
                <a:ea typeface="Gill Sans"/>
                <a:cs typeface="Gill Sans"/>
                <a:sym typeface="Gill Sans"/>
              </a:rPr>
              <a:t>Mads</a:t>
            </a:r>
            <a:r>
              <a:rPr lang="fr-FR" sz="1200" dirty="0">
                <a:solidFill>
                  <a:srgbClr val="1578AA"/>
                </a:solidFill>
                <a:latin typeface="Gill Sans"/>
                <a:ea typeface="Gill Sans"/>
                <a:cs typeface="Gill Sans"/>
                <a:sym typeface="Gill Sans"/>
              </a:rPr>
              <a:t> </a:t>
            </a:r>
            <a:r>
              <a:rPr lang="fr-FR" sz="1200" dirty="0" err="1">
                <a:solidFill>
                  <a:srgbClr val="1578AA"/>
                </a:solidFill>
                <a:latin typeface="Gill Sans"/>
                <a:ea typeface="Gill Sans"/>
                <a:cs typeface="Gill Sans"/>
                <a:sym typeface="Gill Sans"/>
              </a:rPr>
              <a:t>Bertelsen</a:t>
            </a:r>
            <a:endParaRPr sz="1200" dirty="0">
              <a:solidFill>
                <a:srgbClr val="1578AA"/>
              </a:solidFill>
              <a:latin typeface="Gill Sans"/>
              <a:ea typeface="Gill Sans"/>
              <a:cs typeface="Gill Sans"/>
              <a:sym typeface="Gill Sans"/>
            </a:endParaRPr>
          </a:p>
        </p:txBody>
      </p:sp>
      <p:sp>
        <p:nvSpPr>
          <p:cNvPr id="32" name="Platshållare för innehåll 5">
            <a:extLst>
              <a:ext uri="{FF2B5EF4-FFF2-40B4-BE49-F238E27FC236}">
                <a16:creationId xmlns:a16="http://schemas.microsoft.com/office/drawing/2014/main" id="{FD79C4EA-E15A-0944-BA74-386792DB6F29}"/>
              </a:ext>
            </a:extLst>
          </p:cNvPr>
          <p:cNvSpPr txBox="1">
            <a:spLocks/>
          </p:cNvSpPr>
          <p:nvPr/>
        </p:nvSpPr>
        <p:spPr>
          <a:xfrm>
            <a:off x="9748118" y="3269418"/>
            <a:ext cx="2337213" cy="3399110"/>
          </a:xfrm>
          <a:prstGeom prst="rect">
            <a:avLst/>
          </a:prstGeom>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600"/>
              </a:spcAft>
              <a:buNone/>
            </a:pPr>
            <a:endParaRPr lang="en-GB" sz="1400" dirty="0">
              <a:solidFill>
                <a:schemeClr val="tx1">
                  <a:lumMod val="75000"/>
                  <a:lumOff val="25000"/>
                </a:schemeClr>
              </a:solidFill>
            </a:endParaRPr>
          </a:p>
          <a:p>
            <a:pPr>
              <a:spcBef>
                <a:spcPts val="600"/>
              </a:spcBef>
              <a:spcAft>
                <a:spcPts val="600"/>
              </a:spcAft>
              <a:buFont typeface="Wingdings" pitchFamily="2" charset="2"/>
              <a:buChar char="Ø"/>
            </a:pPr>
            <a:r>
              <a:rPr lang="en-GB" sz="1400" dirty="0">
                <a:solidFill>
                  <a:schemeClr val="tx1">
                    <a:lumMod val="75000"/>
                    <a:lumOff val="25000"/>
                  </a:schemeClr>
                </a:solidFill>
              </a:rPr>
              <a:t>3 teams (14+ persons)</a:t>
            </a:r>
          </a:p>
          <a:p>
            <a:pPr marL="342900" indent="-342900">
              <a:spcBef>
                <a:spcPts val="600"/>
              </a:spcBef>
              <a:spcAft>
                <a:spcPts val="600"/>
              </a:spcAft>
              <a:buFont typeface="+mj-lt"/>
              <a:buAutoNum type="arabicPeriod"/>
            </a:pPr>
            <a:r>
              <a:rPr lang="en-GB" sz="1400" dirty="0">
                <a:solidFill>
                  <a:schemeClr val="tx1">
                    <a:lumMod val="75000"/>
                    <a:lumOff val="25000"/>
                  </a:schemeClr>
                </a:solidFill>
              </a:rPr>
              <a:t>Data Reduction (</a:t>
            </a:r>
            <a:r>
              <a:rPr lang="en-GB" sz="1400" dirty="0" err="1">
                <a:solidFill>
                  <a:schemeClr val="tx1">
                    <a:lumMod val="75000"/>
                    <a:lumOff val="25000"/>
                  </a:schemeClr>
                </a:solidFill>
              </a:rPr>
              <a:t>scipp</a:t>
            </a:r>
            <a:r>
              <a:rPr lang="en-GB" sz="1400" dirty="0">
                <a:solidFill>
                  <a:schemeClr val="tx1">
                    <a:lumMod val="75000"/>
                    <a:lumOff val="25000"/>
                  </a:schemeClr>
                </a:solidFill>
              </a:rPr>
              <a:t>)</a:t>
            </a:r>
          </a:p>
          <a:p>
            <a:pPr marL="342900" indent="-342900">
              <a:spcBef>
                <a:spcPts val="600"/>
              </a:spcBef>
              <a:spcAft>
                <a:spcPts val="600"/>
              </a:spcAft>
              <a:buFont typeface="+mj-lt"/>
              <a:buAutoNum type="arabicPeriod"/>
            </a:pPr>
            <a:r>
              <a:rPr lang="en-GB" sz="1400" dirty="0">
                <a:solidFill>
                  <a:schemeClr val="tx1">
                    <a:lumMod val="75000"/>
                    <a:lumOff val="25000"/>
                  </a:schemeClr>
                </a:solidFill>
              </a:rPr>
              <a:t>Data Analysis (</a:t>
            </a:r>
            <a:r>
              <a:rPr lang="en-GB" sz="1400" dirty="0" err="1">
                <a:solidFill>
                  <a:schemeClr val="tx1">
                    <a:lumMod val="75000"/>
                    <a:lumOff val="25000"/>
                  </a:schemeClr>
                </a:solidFill>
              </a:rPr>
              <a:t>SasView</a:t>
            </a:r>
            <a:r>
              <a:rPr lang="en-GB" sz="1400" dirty="0">
                <a:solidFill>
                  <a:schemeClr val="tx1">
                    <a:lumMod val="75000"/>
                    <a:lumOff val="25000"/>
                  </a:schemeClr>
                </a:solidFill>
              </a:rPr>
              <a:t>, </a:t>
            </a:r>
            <a:r>
              <a:rPr lang="en-GB" sz="1400" dirty="0" err="1">
                <a:solidFill>
                  <a:schemeClr val="tx1">
                    <a:lumMod val="75000"/>
                    <a:lumOff val="25000"/>
                  </a:schemeClr>
                </a:solidFill>
              </a:rPr>
              <a:t>SpinW</a:t>
            </a:r>
            <a:r>
              <a:rPr lang="en-GB" sz="1400" dirty="0">
                <a:solidFill>
                  <a:schemeClr val="tx1">
                    <a:lumMod val="75000"/>
                    <a:lumOff val="25000"/>
                  </a:schemeClr>
                </a:solidFill>
              </a:rPr>
              <a:t>, </a:t>
            </a:r>
            <a:r>
              <a:rPr lang="en-GB" sz="1400" dirty="0" err="1">
                <a:solidFill>
                  <a:schemeClr val="tx1">
                    <a:lumMod val="75000"/>
                    <a:lumOff val="25000"/>
                  </a:schemeClr>
                </a:solidFill>
              </a:rPr>
              <a:t>EasyScience</a:t>
            </a:r>
            <a:r>
              <a:rPr lang="en-GB" sz="1400" dirty="0">
                <a:solidFill>
                  <a:schemeClr val="tx1">
                    <a:lumMod val="75000"/>
                    <a:lumOff val="25000"/>
                  </a:schemeClr>
                </a:solidFill>
              </a:rPr>
              <a:t>, external collaborations )</a:t>
            </a:r>
          </a:p>
          <a:p>
            <a:pPr marL="342900" indent="-342900">
              <a:spcBef>
                <a:spcPts val="600"/>
              </a:spcBef>
              <a:spcAft>
                <a:spcPts val="600"/>
              </a:spcAft>
              <a:buFont typeface="+mj-lt"/>
              <a:buAutoNum type="arabicPeriod"/>
            </a:pPr>
            <a:r>
              <a:rPr lang="en-GB" sz="1400" dirty="0">
                <a:solidFill>
                  <a:schemeClr val="tx1">
                    <a:lumMod val="75000"/>
                    <a:lumOff val="25000"/>
                  </a:schemeClr>
                </a:solidFill>
              </a:rPr>
              <a:t>Modelling (</a:t>
            </a:r>
            <a:r>
              <a:rPr lang="en-GB" sz="1400" dirty="0" err="1">
                <a:solidFill>
                  <a:schemeClr val="tx1">
                    <a:lumMod val="75000"/>
                    <a:lumOff val="25000"/>
                  </a:schemeClr>
                </a:solidFill>
              </a:rPr>
              <a:t>McStas</a:t>
            </a:r>
            <a:r>
              <a:rPr lang="en-GB" sz="1400" dirty="0">
                <a:solidFill>
                  <a:schemeClr val="tx1">
                    <a:lumMod val="75000"/>
                    <a:lumOff val="25000"/>
                  </a:schemeClr>
                </a:solidFill>
              </a:rPr>
              <a:t>++, pan-</a:t>
            </a:r>
            <a:r>
              <a:rPr lang="en-GB" sz="1400" dirty="0" err="1">
                <a:solidFill>
                  <a:schemeClr val="tx1">
                    <a:lumMod val="75000"/>
                    <a:lumOff val="25000"/>
                  </a:schemeClr>
                </a:solidFill>
              </a:rPr>
              <a:t>learning.org</a:t>
            </a:r>
            <a:r>
              <a:rPr lang="en-GB" sz="1400" dirty="0">
                <a:solidFill>
                  <a:schemeClr val="tx1">
                    <a:lumMod val="75000"/>
                    <a:lumOff val="25000"/>
                  </a:schemeClr>
                </a:solidFill>
              </a:rPr>
              <a:t>, NMX IDS, Detector Group)</a:t>
            </a:r>
          </a:p>
          <a:p>
            <a:pPr marL="142875" lvl="1" indent="0">
              <a:spcBef>
                <a:spcPts val="600"/>
              </a:spcBef>
              <a:spcAft>
                <a:spcPts val="600"/>
              </a:spcAft>
              <a:buNone/>
            </a:pPr>
            <a:endParaRPr lang="en-GB" sz="1400" dirty="0">
              <a:solidFill>
                <a:schemeClr val="tx1">
                  <a:lumMod val="75000"/>
                  <a:lumOff val="25000"/>
                </a:schemeClr>
              </a:solidFill>
            </a:endParaRPr>
          </a:p>
          <a:p>
            <a:pPr lvl="1">
              <a:spcBef>
                <a:spcPts val="600"/>
              </a:spcBef>
              <a:spcAft>
                <a:spcPts val="600"/>
              </a:spcAft>
              <a:buFont typeface="Wingdings" panose="05000000000000000000" pitchFamily="2" charset="2"/>
              <a:buChar char="q"/>
            </a:pPr>
            <a:endParaRPr lang="en-GB" sz="1400" dirty="0">
              <a:solidFill>
                <a:schemeClr val="tx1">
                  <a:lumMod val="75000"/>
                  <a:lumOff val="25000"/>
                </a:schemeClr>
              </a:solidFill>
            </a:endParaRPr>
          </a:p>
          <a:p>
            <a:pPr>
              <a:spcBef>
                <a:spcPts val="600"/>
              </a:spcBef>
              <a:spcAft>
                <a:spcPts val="600"/>
              </a:spcAft>
              <a:buFont typeface="Wingdings" pitchFamily="2" charset="2"/>
              <a:buChar char="q"/>
            </a:pPr>
            <a:endParaRPr lang="en-GB" sz="1400" dirty="0">
              <a:solidFill>
                <a:schemeClr val="tx1">
                  <a:lumMod val="75000"/>
                  <a:lumOff val="25000"/>
                </a:schemeClr>
              </a:solidFill>
            </a:endParaRPr>
          </a:p>
          <a:p>
            <a:pPr>
              <a:spcBef>
                <a:spcPts val="600"/>
              </a:spcBef>
              <a:spcAft>
                <a:spcPts val="600"/>
              </a:spcAft>
              <a:buFont typeface="Wingdings" pitchFamily="2" charset="2"/>
              <a:buChar char="q"/>
            </a:pPr>
            <a:endParaRPr lang="en-US" sz="1400" dirty="0"/>
          </a:p>
        </p:txBody>
      </p:sp>
      <p:sp>
        <p:nvSpPr>
          <p:cNvPr id="37" name="Shape 16">
            <a:extLst>
              <a:ext uri="{FF2B5EF4-FFF2-40B4-BE49-F238E27FC236}">
                <a16:creationId xmlns:a16="http://schemas.microsoft.com/office/drawing/2014/main" id="{7412BC99-65F8-5444-8E2E-ABC0E4316622}"/>
              </a:ext>
            </a:extLst>
          </p:cNvPr>
          <p:cNvSpPr/>
          <p:nvPr/>
        </p:nvSpPr>
        <p:spPr>
          <a:xfrm>
            <a:off x="5431628" y="2826000"/>
            <a:ext cx="944039" cy="27699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a:defRPr sz="1800"/>
            </a:pPr>
            <a:r>
              <a:rPr lang="fr-FR" sz="1200" dirty="0" err="1">
                <a:solidFill>
                  <a:srgbClr val="1578AA"/>
                </a:solidFill>
                <a:latin typeface="Gill Sans"/>
                <a:ea typeface="Gill Sans"/>
                <a:cs typeface="Gill Sans"/>
                <a:sym typeface="Gill Sans"/>
              </a:rPr>
              <a:t>Sunyoung</a:t>
            </a:r>
            <a:r>
              <a:rPr lang="fr-FR" sz="1200" dirty="0">
                <a:solidFill>
                  <a:srgbClr val="1578AA"/>
                </a:solidFill>
                <a:latin typeface="Gill Sans"/>
                <a:ea typeface="Gill Sans"/>
                <a:cs typeface="Gill Sans"/>
                <a:sym typeface="Gill Sans"/>
              </a:rPr>
              <a:t> </a:t>
            </a:r>
            <a:r>
              <a:rPr lang="fr-FR" sz="1200" dirty="0" err="1">
                <a:solidFill>
                  <a:srgbClr val="1578AA"/>
                </a:solidFill>
                <a:latin typeface="Gill Sans"/>
                <a:ea typeface="Gill Sans"/>
                <a:cs typeface="Gill Sans"/>
                <a:sym typeface="Gill Sans"/>
              </a:rPr>
              <a:t>Yoo</a:t>
            </a:r>
            <a:endParaRPr sz="1200" dirty="0">
              <a:solidFill>
                <a:srgbClr val="1578AA"/>
              </a:solidFill>
              <a:latin typeface="Gill Sans"/>
              <a:ea typeface="Gill Sans"/>
              <a:cs typeface="Gill Sans"/>
              <a:sym typeface="Gill Sans"/>
            </a:endParaRPr>
          </a:p>
        </p:txBody>
      </p:sp>
      <p:sp>
        <p:nvSpPr>
          <p:cNvPr id="39" name="Shape 16">
            <a:extLst>
              <a:ext uri="{FF2B5EF4-FFF2-40B4-BE49-F238E27FC236}">
                <a16:creationId xmlns:a16="http://schemas.microsoft.com/office/drawing/2014/main" id="{48453CCE-DB7F-7640-B41C-88FAFBF0094B}"/>
              </a:ext>
            </a:extLst>
          </p:cNvPr>
          <p:cNvSpPr/>
          <p:nvPr/>
        </p:nvSpPr>
        <p:spPr>
          <a:xfrm>
            <a:off x="3796446" y="5860800"/>
            <a:ext cx="1360307" cy="27699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a:defRPr sz="1800"/>
            </a:pPr>
            <a:r>
              <a:rPr lang="fr-FR" sz="1200" dirty="0">
                <a:solidFill>
                  <a:srgbClr val="1578AA"/>
                </a:solidFill>
                <a:latin typeface="Gill Sans"/>
                <a:ea typeface="Gill Sans"/>
                <a:cs typeface="Gill Sans"/>
                <a:sym typeface="Gill Sans"/>
              </a:rPr>
              <a:t>Thomas </a:t>
            </a:r>
            <a:r>
              <a:rPr lang="fr-FR" sz="1200" dirty="0" err="1">
                <a:solidFill>
                  <a:srgbClr val="1578AA"/>
                </a:solidFill>
                <a:latin typeface="Gill Sans"/>
                <a:ea typeface="Gill Sans"/>
                <a:cs typeface="Gill Sans"/>
                <a:sym typeface="Gill Sans"/>
              </a:rPr>
              <a:t>Kittlemann</a:t>
            </a:r>
            <a:r>
              <a:rPr lang="fr-FR" sz="1200" baseline="30000" dirty="0">
                <a:solidFill>
                  <a:srgbClr val="1578AA"/>
                </a:solidFill>
                <a:latin typeface="Gill Sans"/>
                <a:ea typeface="Gill Sans"/>
                <a:cs typeface="Gill Sans"/>
                <a:sym typeface="Gill Sans"/>
              </a:rPr>
              <a:t>*</a:t>
            </a:r>
            <a:endParaRPr sz="1200" baseline="30000" dirty="0">
              <a:solidFill>
                <a:srgbClr val="1578AA"/>
              </a:solidFill>
              <a:latin typeface="Gill Sans"/>
              <a:ea typeface="Gill Sans"/>
              <a:cs typeface="Gill Sans"/>
              <a:sym typeface="Gill Sans"/>
            </a:endParaRPr>
          </a:p>
        </p:txBody>
      </p:sp>
      <p:pic>
        <p:nvPicPr>
          <p:cNvPr id="40" name="Picture 39">
            <a:extLst>
              <a:ext uri="{FF2B5EF4-FFF2-40B4-BE49-F238E27FC236}">
                <a16:creationId xmlns:a16="http://schemas.microsoft.com/office/drawing/2014/main" id="{9045A1EF-74DD-654D-B961-3D234DF280BE}"/>
              </a:ext>
            </a:extLst>
          </p:cNvPr>
          <p:cNvPicPr>
            <a:picLocks noChangeAspect="1"/>
          </p:cNvPicPr>
          <p:nvPr/>
        </p:nvPicPr>
        <p:blipFill>
          <a:blip r:embed="rId9"/>
          <a:stretch>
            <a:fillRect/>
          </a:stretch>
        </p:blipFill>
        <p:spPr>
          <a:xfrm>
            <a:off x="10089956" y="424650"/>
            <a:ext cx="792661" cy="720000"/>
          </a:xfrm>
          <a:prstGeom prst="rect">
            <a:avLst/>
          </a:prstGeom>
        </p:spPr>
      </p:pic>
      <p:pic>
        <p:nvPicPr>
          <p:cNvPr id="21" name="Picture 20">
            <a:extLst>
              <a:ext uri="{FF2B5EF4-FFF2-40B4-BE49-F238E27FC236}">
                <a16:creationId xmlns:a16="http://schemas.microsoft.com/office/drawing/2014/main" id="{1D524142-6746-BB4D-8A3B-9B7769581179}"/>
              </a:ext>
            </a:extLst>
          </p:cNvPr>
          <p:cNvPicPr>
            <a:picLocks noChangeAspect="1"/>
          </p:cNvPicPr>
          <p:nvPr/>
        </p:nvPicPr>
        <p:blipFill>
          <a:blip r:embed="rId10"/>
          <a:stretch>
            <a:fillRect/>
          </a:stretch>
        </p:blipFill>
        <p:spPr>
          <a:xfrm>
            <a:off x="5430630" y="1686039"/>
            <a:ext cx="1080000" cy="1080000"/>
          </a:xfrm>
          <a:prstGeom prst="rect">
            <a:avLst/>
          </a:prstGeom>
        </p:spPr>
      </p:pic>
      <p:pic>
        <p:nvPicPr>
          <p:cNvPr id="25" name="Picture 24">
            <a:extLst>
              <a:ext uri="{FF2B5EF4-FFF2-40B4-BE49-F238E27FC236}">
                <a16:creationId xmlns:a16="http://schemas.microsoft.com/office/drawing/2014/main" id="{9393CE61-EFFE-C04A-9BE1-7BE9DBC20091}"/>
              </a:ext>
            </a:extLst>
          </p:cNvPr>
          <p:cNvPicPr>
            <a:picLocks noChangeAspect="1"/>
          </p:cNvPicPr>
          <p:nvPr/>
        </p:nvPicPr>
        <p:blipFill>
          <a:blip r:embed="rId11"/>
          <a:stretch>
            <a:fillRect/>
          </a:stretch>
        </p:blipFill>
        <p:spPr>
          <a:xfrm>
            <a:off x="3964297" y="4752303"/>
            <a:ext cx="1080000" cy="1080000"/>
          </a:xfrm>
          <a:prstGeom prst="rect">
            <a:avLst/>
          </a:prstGeom>
        </p:spPr>
      </p:pic>
      <p:pic>
        <p:nvPicPr>
          <p:cNvPr id="19" name="Picture 18">
            <a:extLst>
              <a:ext uri="{FF2B5EF4-FFF2-40B4-BE49-F238E27FC236}">
                <a16:creationId xmlns:a16="http://schemas.microsoft.com/office/drawing/2014/main" id="{5B67C97D-0086-D9B4-EE3F-7E6647ACD766}"/>
              </a:ext>
            </a:extLst>
          </p:cNvPr>
          <p:cNvPicPr>
            <a:picLocks noChangeAspect="1"/>
          </p:cNvPicPr>
          <p:nvPr/>
        </p:nvPicPr>
        <p:blipFill>
          <a:blip r:embed="rId12"/>
          <a:stretch>
            <a:fillRect/>
          </a:stretch>
        </p:blipFill>
        <p:spPr>
          <a:xfrm>
            <a:off x="6894807" y="1692708"/>
            <a:ext cx="1080000" cy="1080000"/>
          </a:xfrm>
          <a:prstGeom prst="rect">
            <a:avLst/>
          </a:prstGeom>
        </p:spPr>
      </p:pic>
      <p:pic>
        <p:nvPicPr>
          <p:cNvPr id="35" name="Picture 34">
            <a:extLst>
              <a:ext uri="{FF2B5EF4-FFF2-40B4-BE49-F238E27FC236}">
                <a16:creationId xmlns:a16="http://schemas.microsoft.com/office/drawing/2014/main" id="{0316A92E-5B59-651A-45C2-9C420ADC3875}"/>
              </a:ext>
            </a:extLst>
          </p:cNvPr>
          <p:cNvPicPr>
            <a:picLocks/>
          </p:cNvPicPr>
          <p:nvPr/>
        </p:nvPicPr>
        <p:blipFill>
          <a:blip r:embed="rId13"/>
          <a:stretch>
            <a:fillRect/>
          </a:stretch>
        </p:blipFill>
        <p:spPr>
          <a:xfrm>
            <a:off x="8168724" y="1676596"/>
            <a:ext cx="1188000" cy="1188000"/>
          </a:xfrm>
          <a:prstGeom prst="rect">
            <a:avLst/>
          </a:prstGeom>
        </p:spPr>
      </p:pic>
      <p:sp>
        <p:nvSpPr>
          <p:cNvPr id="41" name="Shape 16">
            <a:extLst>
              <a:ext uri="{FF2B5EF4-FFF2-40B4-BE49-F238E27FC236}">
                <a16:creationId xmlns:a16="http://schemas.microsoft.com/office/drawing/2014/main" id="{22BF1CC6-A6AC-E82D-4CC0-2CCA6C55BB8A}"/>
              </a:ext>
            </a:extLst>
          </p:cNvPr>
          <p:cNvSpPr/>
          <p:nvPr/>
        </p:nvSpPr>
        <p:spPr>
          <a:xfrm>
            <a:off x="4053572" y="4359600"/>
            <a:ext cx="867608"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lgn="ctr">
              <a:defRPr sz="1800"/>
            </a:pPr>
            <a:r>
              <a:rPr lang="en-GB" sz="1200" dirty="0">
                <a:solidFill>
                  <a:srgbClr val="1578AA"/>
                </a:solidFill>
                <a:latin typeface="Gill Sans"/>
                <a:ea typeface="Gill Sans"/>
                <a:cs typeface="Gill Sans"/>
                <a:sym typeface="Gill Sans"/>
              </a:rPr>
              <a:t>Developer 3</a:t>
            </a:r>
          </a:p>
        </p:txBody>
      </p:sp>
      <p:sp>
        <p:nvSpPr>
          <p:cNvPr id="44" name="Shape 16">
            <a:extLst>
              <a:ext uri="{FF2B5EF4-FFF2-40B4-BE49-F238E27FC236}">
                <a16:creationId xmlns:a16="http://schemas.microsoft.com/office/drawing/2014/main" id="{42474C66-81EC-73B0-A118-41236373E221}"/>
              </a:ext>
            </a:extLst>
          </p:cNvPr>
          <p:cNvSpPr/>
          <p:nvPr/>
        </p:nvSpPr>
        <p:spPr>
          <a:xfrm>
            <a:off x="8624241" y="2826000"/>
            <a:ext cx="283089" cy="27699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a:defRPr sz="1800"/>
            </a:pPr>
            <a:r>
              <a:rPr lang="fr-FR" sz="1200" dirty="0">
                <a:solidFill>
                  <a:srgbClr val="1578AA"/>
                </a:solidFill>
                <a:latin typeface="Gill Sans"/>
                <a:ea typeface="Gill Sans"/>
                <a:cs typeface="Gill Sans"/>
                <a:sym typeface="Gill Sans"/>
              </a:rPr>
              <a:t>MS</a:t>
            </a:r>
          </a:p>
        </p:txBody>
      </p:sp>
      <p:sp>
        <p:nvSpPr>
          <p:cNvPr id="45" name="Shape 16">
            <a:extLst>
              <a:ext uri="{FF2B5EF4-FFF2-40B4-BE49-F238E27FC236}">
                <a16:creationId xmlns:a16="http://schemas.microsoft.com/office/drawing/2014/main" id="{B2F01D4C-38AC-CCE7-DE1F-0EFEFC3873EC}"/>
              </a:ext>
            </a:extLst>
          </p:cNvPr>
          <p:cNvSpPr/>
          <p:nvPr/>
        </p:nvSpPr>
        <p:spPr>
          <a:xfrm>
            <a:off x="5481299" y="4359600"/>
            <a:ext cx="867608"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lgn="ctr">
              <a:defRPr sz="1800"/>
            </a:pPr>
            <a:r>
              <a:rPr lang="en-GB" sz="1200" dirty="0">
                <a:solidFill>
                  <a:srgbClr val="1578AA"/>
                </a:solidFill>
                <a:latin typeface="Gill Sans"/>
                <a:ea typeface="Gill Sans"/>
                <a:cs typeface="Gill Sans"/>
                <a:sym typeface="Gill Sans"/>
              </a:rPr>
              <a:t>Developer 4</a:t>
            </a:r>
          </a:p>
        </p:txBody>
      </p:sp>
      <p:sp>
        <p:nvSpPr>
          <p:cNvPr id="46" name="Shape 16">
            <a:extLst>
              <a:ext uri="{FF2B5EF4-FFF2-40B4-BE49-F238E27FC236}">
                <a16:creationId xmlns:a16="http://schemas.microsoft.com/office/drawing/2014/main" id="{7FF5300A-A3ED-B748-0AE4-625409DB55DD}"/>
              </a:ext>
            </a:extLst>
          </p:cNvPr>
          <p:cNvSpPr/>
          <p:nvPr/>
        </p:nvSpPr>
        <p:spPr>
          <a:xfrm>
            <a:off x="6912631" y="4359600"/>
            <a:ext cx="977597"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lgn="ctr">
              <a:defRPr sz="1800"/>
            </a:pPr>
            <a:r>
              <a:rPr lang="en-GB" sz="1200" dirty="0">
                <a:solidFill>
                  <a:srgbClr val="1578AA"/>
                </a:solidFill>
                <a:latin typeface="Gill Sans"/>
                <a:ea typeface="Gill Sans"/>
                <a:cs typeface="Gill Sans"/>
                <a:sym typeface="Gill Sans"/>
              </a:rPr>
              <a:t>Developer 4.5</a:t>
            </a:r>
          </a:p>
        </p:txBody>
      </p:sp>
      <p:sp>
        <p:nvSpPr>
          <p:cNvPr id="6" name="TextBox 5">
            <a:extLst>
              <a:ext uri="{FF2B5EF4-FFF2-40B4-BE49-F238E27FC236}">
                <a16:creationId xmlns:a16="http://schemas.microsoft.com/office/drawing/2014/main" id="{2B281421-9FB9-4303-25C0-50DEAD63F621}"/>
              </a:ext>
            </a:extLst>
          </p:cNvPr>
          <p:cNvSpPr txBox="1"/>
          <p:nvPr/>
        </p:nvSpPr>
        <p:spPr>
          <a:xfrm rot="16200000">
            <a:off x="-223907" y="2012474"/>
            <a:ext cx="744114" cy="369332"/>
          </a:xfrm>
          <a:prstGeom prst="rect">
            <a:avLst/>
          </a:prstGeom>
          <a:noFill/>
        </p:spPr>
        <p:txBody>
          <a:bodyPr wrap="none" rtlCol="0">
            <a:spAutoFit/>
          </a:bodyPr>
          <a:lstStyle/>
          <a:p>
            <a:pPr algn="l"/>
            <a:r>
              <a:rPr lang="en-GB" dirty="0" err="1">
                <a:solidFill>
                  <a:srgbClr val="666666"/>
                </a:solidFill>
              </a:rPr>
              <a:t>Scipp</a:t>
            </a:r>
            <a:endParaRPr lang="en-GB" dirty="0">
              <a:solidFill>
                <a:srgbClr val="666666"/>
              </a:solidFill>
            </a:endParaRPr>
          </a:p>
        </p:txBody>
      </p:sp>
      <p:sp>
        <p:nvSpPr>
          <p:cNvPr id="12" name="TextBox 11">
            <a:extLst>
              <a:ext uri="{FF2B5EF4-FFF2-40B4-BE49-F238E27FC236}">
                <a16:creationId xmlns:a16="http://schemas.microsoft.com/office/drawing/2014/main" id="{71383821-87EB-372F-3D1E-A8A5D5F271FC}"/>
              </a:ext>
            </a:extLst>
          </p:cNvPr>
          <p:cNvSpPr txBox="1"/>
          <p:nvPr/>
        </p:nvSpPr>
        <p:spPr>
          <a:xfrm rot="16200000">
            <a:off x="-228659" y="3624752"/>
            <a:ext cx="768928" cy="369332"/>
          </a:xfrm>
          <a:prstGeom prst="rect">
            <a:avLst/>
          </a:prstGeom>
          <a:noFill/>
        </p:spPr>
        <p:txBody>
          <a:bodyPr wrap="none" rtlCol="0">
            <a:spAutoFit/>
          </a:bodyPr>
          <a:lstStyle/>
          <a:p>
            <a:pPr algn="l"/>
            <a:r>
              <a:rPr lang="en-GB" dirty="0">
                <a:solidFill>
                  <a:srgbClr val="666666"/>
                </a:solidFill>
              </a:rPr>
              <a:t>SWAT</a:t>
            </a:r>
          </a:p>
        </p:txBody>
      </p:sp>
      <p:sp>
        <p:nvSpPr>
          <p:cNvPr id="20" name="TextBox 19">
            <a:extLst>
              <a:ext uri="{FF2B5EF4-FFF2-40B4-BE49-F238E27FC236}">
                <a16:creationId xmlns:a16="http://schemas.microsoft.com/office/drawing/2014/main" id="{0E170184-B664-4933-687E-34773D18685D}"/>
              </a:ext>
            </a:extLst>
          </p:cNvPr>
          <p:cNvSpPr txBox="1"/>
          <p:nvPr/>
        </p:nvSpPr>
        <p:spPr>
          <a:xfrm rot="16200000">
            <a:off x="-312205" y="5110601"/>
            <a:ext cx="908197" cy="369332"/>
          </a:xfrm>
          <a:prstGeom prst="rect">
            <a:avLst/>
          </a:prstGeom>
          <a:noFill/>
        </p:spPr>
        <p:txBody>
          <a:bodyPr wrap="none" rtlCol="0">
            <a:spAutoFit/>
          </a:bodyPr>
          <a:lstStyle/>
          <a:p>
            <a:pPr algn="l"/>
            <a:r>
              <a:rPr lang="en-GB" dirty="0" err="1">
                <a:solidFill>
                  <a:srgbClr val="666666"/>
                </a:solidFill>
              </a:rPr>
              <a:t>McStas</a:t>
            </a:r>
            <a:endParaRPr lang="en-GB" dirty="0">
              <a:solidFill>
                <a:srgbClr val="666666"/>
              </a:solidFill>
            </a:endParaRPr>
          </a:p>
        </p:txBody>
      </p:sp>
      <p:pic>
        <p:nvPicPr>
          <p:cNvPr id="42" name="Picture 41">
            <a:extLst>
              <a:ext uri="{FF2B5EF4-FFF2-40B4-BE49-F238E27FC236}">
                <a16:creationId xmlns:a16="http://schemas.microsoft.com/office/drawing/2014/main" id="{CB13CD23-88D0-DB51-4EC2-7B8B19CC3A55}"/>
              </a:ext>
            </a:extLst>
          </p:cNvPr>
          <p:cNvPicPr>
            <a:picLocks/>
          </p:cNvPicPr>
          <p:nvPr/>
        </p:nvPicPr>
        <p:blipFill>
          <a:blip r:embed="rId13"/>
          <a:stretch>
            <a:fillRect/>
          </a:stretch>
        </p:blipFill>
        <p:spPr>
          <a:xfrm>
            <a:off x="6814029" y="3181172"/>
            <a:ext cx="1188000" cy="1188000"/>
          </a:xfrm>
          <a:prstGeom prst="rect">
            <a:avLst/>
          </a:prstGeom>
        </p:spPr>
      </p:pic>
      <p:pic>
        <p:nvPicPr>
          <p:cNvPr id="43" name="Picture 42">
            <a:extLst>
              <a:ext uri="{FF2B5EF4-FFF2-40B4-BE49-F238E27FC236}">
                <a16:creationId xmlns:a16="http://schemas.microsoft.com/office/drawing/2014/main" id="{E653263F-67B5-B57B-7E36-BA162864FB4D}"/>
              </a:ext>
            </a:extLst>
          </p:cNvPr>
          <p:cNvPicPr>
            <a:picLocks/>
          </p:cNvPicPr>
          <p:nvPr/>
        </p:nvPicPr>
        <p:blipFill>
          <a:blip r:embed="rId13"/>
          <a:stretch>
            <a:fillRect/>
          </a:stretch>
        </p:blipFill>
        <p:spPr>
          <a:xfrm>
            <a:off x="5347941" y="3174724"/>
            <a:ext cx="1188000" cy="1188000"/>
          </a:xfrm>
          <a:prstGeom prst="rect">
            <a:avLst/>
          </a:prstGeom>
        </p:spPr>
      </p:pic>
      <p:pic>
        <p:nvPicPr>
          <p:cNvPr id="48" name="Picture 47">
            <a:extLst>
              <a:ext uri="{FF2B5EF4-FFF2-40B4-BE49-F238E27FC236}">
                <a16:creationId xmlns:a16="http://schemas.microsoft.com/office/drawing/2014/main" id="{ADD61468-D66F-73E0-C856-CC42C3DCB965}"/>
              </a:ext>
            </a:extLst>
          </p:cNvPr>
          <p:cNvPicPr>
            <a:picLocks/>
          </p:cNvPicPr>
          <p:nvPr/>
        </p:nvPicPr>
        <p:blipFill>
          <a:blip r:embed="rId13"/>
          <a:stretch>
            <a:fillRect/>
          </a:stretch>
        </p:blipFill>
        <p:spPr>
          <a:xfrm>
            <a:off x="3919822" y="3166732"/>
            <a:ext cx="1188000" cy="1188000"/>
          </a:xfrm>
          <a:prstGeom prst="rect">
            <a:avLst/>
          </a:prstGeom>
        </p:spPr>
      </p:pic>
      <p:sp>
        <p:nvSpPr>
          <p:cNvPr id="54" name="Rectangle 53">
            <a:extLst>
              <a:ext uri="{FF2B5EF4-FFF2-40B4-BE49-F238E27FC236}">
                <a16:creationId xmlns:a16="http://schemas.microsoft.com/office/drawing/2014/main" id="{271910E9-4061-EF73-1C22-0517983C2C0C}"/>
              </a:ext>
            </a:extLst>
          </p:cNvPr>
          <p:cNvSpPr/>
          <p:nvPr/>
        </p:nvSpPr>
        <p:spPr>
          <a:xfrm>
            <a:off x="6731854" y="3256480"/>
            <a:ext cx="676175" cy="1112692"/>
          </a:xfrm>
          <a:prstGeom prst="rect">
            <a:avLst/>
          </a:prstGeom>
          <a:solidFill>
            <a:schemeClr val="bg1">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1014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738875-E964-F644-9024-D805CFC34F1D}"/>
              </a:ext>
            </a:extLst>
          </p:cNvPr>
          <p:cNvPicPr>
            <a:picLocks noChangeAspect="1"/>
          </p:cNvPicPr>
          <p:nvPr/>
        </p:nvPicPr>
        <p:blipFill>
          <a:blip r:embed="rId3"/>
          <a:stretch>
            <a:fillRect/>
          </a:stretch>
        </p:blipFill>
        <p:spPr>
          <a:xfrm>
            <a:off x="1764060" y="892702"/>
            <a:ext cx="8136839" cy="5878800"/>
          </a:xfrm>
          <a:prstGeom prst="rect">
            <a:avLst/>
          </a:prstGeom>
        </p:spPr>
      </p:pic>
      <p:sp>
        <p:nvSpPr>
          <p:cNvPr id="3" name="Title 2">
            <a:extLst>
              <a:ext uri="{FF2B5EF4-FFF2-40B4-BE49-F238E27FC236}">
                <a16:creationId xmlns:a16="http://schemas.microsoft.com/office/drawing/2014/main" id="{F310E3A9-4CF6-C542-87BF-E2C2795F1439}"/>
              </a:ext>
            </a:extLst>
          </p:cNvPr>
          <p:cNvSpPr>
            <a:spLocks noGrp="1"/>
          </p:cNvSpPr>
          <p:nvPr>
            <p:ph type="title"/>
          </p:nvPr>
        </p:nvSpPr>
        <p:spPr>
          <a:xfrm>
            <a:off x="963038" y="200973"/>
            <a:ext cx="9987054" cy="657339"/>
          </a:xfrm>
        </p:spPr>
        <p:txBody>
          <a:bodyPr/>
          <a:lstStyle/>
          <a:p>
            <a:r>
              <a:rPr lang="en-GB" sz="4000" dirty="0"/>
              <a:t>DMSC – Copenhagen/DTU – ESS – LUND</a:t>
            </a:r>
          </a:p>
        </p:txBody>
      </p:sp>
      <p:sp>
        <p:nvSpPr>
          <p:cNvPr id="5" name="Slide Number Placeholder 4">
            <a:extLst>
              <a:ext uri="{FF2B5EF4-FFF2-40B4-BE49-F238E27FC236}">
                <a16:creationId xmlns:a16="http://schemas.microsoft.com/office/drawing/2014/main" id="{46269E8E-D1FE-9349-8272-DEE6039DDFB5}"/>
              </a:ext>
            </a:extLst>
          </p:cNvPr>
          <p:cNvSpPr>
            <a:spLocks noGrp="1"/>
          </p:cNvSpPr>
          <p:nvPr>
            <p:ph type="sldNum" sz="quarter" idx="12"/>
          </p:nvPr>
        </p:nvSpPr>
        <p:spPr/>
        <p:txBody>
          <a:bodyPr/>
          <a:lstStyle/>
          <a:p>
            <a:fld id="{F7283078-D760-1647-8B80-66BA8B52336D}" type="slidenum">
              <a:rPr lang="sv-SE" smtClean="0"/>
              <a:t>6</a:t>
            </a:fld>
            <a:endParaRPr lang="sv-SE"/>
          </a:p>
        </p:txBody>
      </p:sp>
      <p:sp>
        <p:nvSpPr>
          <p:cNvPr id="7" name="Text Placeholder 6">
            <a:extLst>
              <a:ext uri="{FF2B5EF4-FFF2-40B4-BE49-F238E27FC236}">
                <a16:creationId xmlns:a16="http://schemas.microsoft.com/office/drawing/2014/main" id="{E2875F48-90F6-3E42-B962-992F4E93C284}"/>
              </a:ext>
            </a:extLst>
          </p:cNvPr>
          <p:cNvSpPr>
            <a:spLocks noGrp="1"/>
          </p:cNvSpPr>
          <p:nvPr>
            <p:ph type="body" sz="quarter" idx="14"/>
          </p:nvPr>
        </p:nvSpPr>
        <p:spPr/>
        <p:txBody>
          <a:bodyPr/>
          <a:lstStyle/>
          <a:p>
            <a:r>
              <a:rPr lang="en-GB" dirty="0"/>
              <a:t> </a:t>
            </a:r>
          </a:p>
        </p:txBody>
      </p:sp>
      <p:pic>
        <p:nvPicPr>
          <p:cNvPr id="19" name="Picture 12" descr="OBIS building copenhagen">
            <a:extLst>
              <a:ext uri="{FF2B5EF4-FFF2-40B4-BE49-F238E27FC236}">
                <a16:creationId xmlns:a16="http://schemas.microsoft.com/office/drawing/2014/main" id="{5F978167-EF1F-4C4C-81A9-5B3B39A4F6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5" y="5639261"/>
            <a:ext cx="2732288" cy="1083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D9079C23-96A3-EE49-9834-265DC6EE1C56}"/>
              </a:ext>
            </a:extLst>
          </p:cNvPr>
          <p:cNvPicPr>
            <a:picLocks noChangeAspect="1"/>
          </p:cNvPicPr>
          <p:nvPr/>
        </p:nvPicPr>
        <p:blipFill>
          <a:blip r:embed="rId5"/>
          <a:stretch>
            <a:fillRect/>
          </a:stretch>
        </p:blipFill>
        <p:spPr>
          <a:xfrm>
            <a:off x="9215350" y="4782689"/>
            <a:ext cx="2974979" cy="1983142"/>
          </a:xfrm>
          <a:prstGeom prst="rect">
            <a:avLst/>
          </a:prstGeom>
        </p:spPr>
      </p:pic>
      <p:pic>
        <p:nvPicPr>
          <p:cNvPr id="2" name="Picture 2" descr="DTU Bygning 358 (4)">
            <a:extLst>
              <a:ext uri="{FF2B5EF4-FFF2-40B4-BE49-F238E27FC236}">
                <a16:creationId xmlns:a16="http://schemas.microsoft.com/office/drawing/2014/main" id="{B7FD4A2E-D698-84C3-4F99-D5DA17815A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0" y="892702"/>
            <a:ext cx="1923115" cy="14423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FB8B84B-3625-9244-37BB-167F9C25791A}"/>
              </a:ext>
            </a:extLst>
          </p:cNvPr>
          <p:cNvPicPr>
            <a:picLocks noChangeAspect="1"/>
          </p:cNvPicPr>
          <p:nvPr/>
        </p:nvPicPr>
        <p:blipFill>
          <a:blip r:embed="rId7"/>
          <a:stretch>
            <a:fillRect/>
          </a:stretch>
        </p:blipFill>
        <p:spPr>
          <a:xfrm>
            <a:off x="10089956" y="424650"/>
            <a:ext cx="792661" cy="720000"/>
          </a:xfrm>
          <a:prstGeom prst="rect">
            <a:avLst/>
          </a:prstGeom>
        </p:spPr>
      </p:pic>
    </p:spTree>
    <p:extLst>
      <p:ext uri="{BB962C8B-B14F-4D97-AF65-F5344CB8AC3E}">
        <p14:creationId xmlns:p14="http://schemas.microsoft.com/office/powerpoint/2010/main" val="231532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822C-6102-424E-B0AA-B7DA97561079}"/>
              </a:ext>
            </a:extLst>
          </p:cNvPr>
          <p:cNvSpPr>
            <a:spLocks noGrp="1"/>
          </p:cNvSpPr>
          <p:nvPr>
            <p:ph type="title"/>
          </p:nvPr>
        </p:nvSpPr>
        <p:spPr/>
        <p:txBody>
          <a:bodyPr/>
          <a:lstStyle/>
          <a:p>
            <a:r>
              <a:rPr lang="en-GB" dirty="0" err="1"/>
              <a:t>Scipp</a:t>
            </a:r>
            <a:r>
              <a:rPr lang="en-GB" dirty="0"/>
              <a:t> – Updates</a:t>
            </a:r>
          </a:p>
        </p:txBody>
      </p:sp>
      <p:sp>
        <p:nvSpPr>
          <p:cNvPr id="4" name="Slide Number Placeholder 3">
            <a:extLst>
              <a:ext uri="{FF2B5EF4-FFF2-40B4-BE49-F238E27FC236}">
                <a16:creationId xmlns:a16="http://schemas.microsoft.com/office/drawing/2014/main" id="{25C577EF-82AA-7C44-9439-951FAD4669A1}"/>
              </a:ext>
            </a:extLst>
          </p:cNvPr>
          <p:cNvSpPr>
            <a:spLocks noGrp="1"/>
          </p:cNvSpPr>
          <p:nvPr>
            <p:ph type="sldNum" sz="quarter" idx="12"/>
          </p:nvPr>
        </p:nvSpPr>
        <p:spPr>
          <a:xfrm>
            <a:off x="8718356" y="6292707"/>
            <a:ext cx="2743200" cy="365125"/>
          </a:xfrm>
        </p:spPr>
        <p:txBody>
          <a:bodyPr/>
          <a:lstStyle/>
          <a:p>
            <a:fld id="{F7283078-D760-1647-8B80-66BA8B52336D}" type="slidenum">
              <a:rPr lang="sv-SE" smtClean="0"/>
              <a:t>7</a:t>
            </a:fld>
            <a:endParaRPr lang="sv-SE"/>
          </a:p>
        </p:txBody>
      </p:sp>
      <p:sp>
        <p:nvSpPr>
          <p:cNvPr id="7" name="Text Placeholder 6">
            <a:extLst>
              <a:ext uri="{FF2B5EF4-FFF2-40B4-BE49-F238E27FC236}">
                <a16:creationId xmlns:a16="http://schemas.microsoft.com/office/drawing/2014/main" id="{B419B969-3FAF-4940-80A3-58136D4A7612}"/>
              </a:ext>
            </a:extLst>
          </p:cNvPr>
          <p:cNvSpPr>
            <a:spLocks noGrp="1"/>
          </p:cNvSpPr>
          <p:nvPr>
            <p:ph type="body" sz="quarter" idx="14"/>
          </p:nvPr>
        </p:nvSpPr>
        <p:spPr/>
        <p:txBody>
          <a:bodyPr/>
          <a:lstStyle/>
          <a:p>
            <a:endParaRPr lang="en-GB"/>
          </a:p>
        </p:txBody>
      </p:sp>
      <p:pic>
        <p:nvPicPr>
          <p:cNvPr id="15" name="Picture 14">
            <a:extLst>
              <a:ext uri="{FF2B5EF4-FFF2-40B4-BE49-F238E27FC236}">
                <a16:creationId xmlns:a16="http://schemas.microsoft.com/office/drawing/2014/main" id="{08F6BE9F-69B3-124F-A37C-E2D84119EB14}"/>
              </a:ext>
            </a:extLst>
          </p:cNvPr>
          <p:cNvPicPr>
            <a:picLocks noChangeAspect="1"/>
          </p:cNvPicPr>
          <p:nvPr/>
        </p:nvPicPr>
        <p:blipFill>
          <a:blip r:embed="rId2"/>
          <a:stretch>
            <a:fillRect/>
          </a:stretch>
        </p:blipFill>
        <p:spPr>
          <a:xfrm>
            <a:off x="10089956" y="424650"/>
            <a:ext cx="792661" cy="720000"/>
          </a:xfrm>
          <a:prstGeom prst="rect">
            <a:avLst/>
          </a:prstGeom>
        </p:spPr>
      </p:pic>
      <p:sp>
        <p:nvSpPr>
          <p:cNvPr id="13" name="Rectangle 12">
            <a:extLst>
              <a:ext uri="{FF2B5EF4-FFF2-40B4-BE49-F238E27FC236}">
                <a16:creationId xmlns:a16="http://schemas.microsoft.com/office/drawing/2014/main" id="{7D27725B-5738-5B47-A125-FEA413EB87F1}"/>
              </a:ext>
            </a:extLst>
          </p:cNvPr>
          <p:cNvSpPr/>
          <p:nvPr/>
        </p:nvSpPr>
        <p:spPr>
          <a:xfrm>
            <a:off x="10610850" y="4772025"/>
            <a:ext cx="923925" cy="866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C135DE9-FD75-A1B7-719B-767303744998}"/>
              </a:ext>
            </a:extLst>
          </p:cNvPr>
          <p:cNvSpPr txBox="1"/>
          <p:nvPr/>
        </p:nvSpPr>
        <p:spPr>
          <a:xfrm>
            <a:off x="1103709" y="1789092"/>
            <a:ext cx="3064109" cy="3416320"/>
          </a:xfrm>
          <a:prstGeom prst="rect">
            <a:avLst/>
          </a:prstGeom>
          <a:noFill/>
        </p:spPr>
        <p:txBody>
          <a:bodyPr wrap="none" rtlCol="0">
            <a:spAutoFit/>
          </a:bodyPr>
          <a:lstStyle/>
          <a:p>
            <a:pPr marL="342900" indent="-342900" algn="l">
              <a:buFont typeface="+mj-lt"/>
              <a:buAutoNum type="arabicPeriod"/>
            </a:pPr>
            <a:r>
              <a:rPr lang="en-GB" b="1" dirty="0">
                <a:solidFill>
                  <a:srgbClr val="666666"/>
                </a:solidFill>
              </a:rPr>
              <a:t>Requirements from IDS</a:t>
            </a:r>
          </a:p>
          <a:p>
            <a:pPr marL="342900" indent="-342900" algn="l">
              <a:buFont typeface="+mj-lt"/>
              <a:buAutoNum type="arabicPeriod"/>
            </a:pPr>
            <a:r>
              <a:rPr lang="en-GB" b="1" dirty="0" err="1">
                <a:solidFill>
                  <a:srgbClr val="666666"/>
                </a:solidFill>
              </a:rPr>
              <a:t>ess</a:t>
            </a:r>
            <a:r>
              <a:rPr lang="en-GB" b="1" dirty="0">
                <a:solidFill>
                  <a:srgbClr val="666666"/>
                </a:solidFill>
              </a:rPr>
              <a:t> </a:t>
            </a:r>
          </a:p>
          <a:p>
            <a:pPr marL="342900" indent="-342900" algn="l">
              <a:buFont typeface="+mj-lt"/>
              <a:buAutoNum type="arabicPeriod"/>
            </a:pPr>
            <a:r>
              <a:rPr lang="en-GB" b="1" dirty="0" err="1">
                <a:solidFill>
                  <a:srgbClr val="666666"/>
                </a:solidFill>
              </a:rPr>
              <a:t>ess_sans</a:t>
            </a:r>
            <a:endParaRPr lang="en-GB" b="1" dirty="0">
              <a:solidFill>
                <a:srgbClr val="666666"/>
              </a:solidFill>
            </a:endParaRPr>
          </a:p>
          <a:p>
            <a:pPr marL="342900" indent="-342900" algn="l">
              <a:buFont typeface="+mj-lt"/>
              <a:buAutoNum type="arabicPeriod"/>
            </a:pPr>
            <a:r>
              <a:rPr lang="en-GB" dirty="0" err="1">
                <a:solidFill>
                  <a:srgbClr val="666666"/>
                </a:solidFill>
              </a:rPr>
              <a:t>ess_reflectormetry</a:t>
            </a:r>
            <a:endParaRPr lang="en-GB" dirty="0">
              <a:solidFill>
                <a:srgbClr val="666666"/>
              </a:solidFill>
            </a:endParaRPr>
          </a:p>
          <a:p>
            <a:pPr marL="342900" indent="-342900" algn="l">
              <a:buFont typeface="+mj-lt"/>
              <a:buAutoNum type="arabicPeriod"/>
            </a:pPr>
            <a:r>
              <a:rPr lang="en-GB" b="1" dirty="0">
                <a:solidFill>
                  <a:srgbClr val="666666"/>
                </a:solidFill>
              </a:rPr>
              <a:t>DMSC Summer School</a:t>
            </a:r>
          </a:p>
          <a:p>
            <a:pPr marL="342900" indent="-342900" algn="l">
              <a:buFont typeface="+mj-lt"/>
              <a:buAutoNum type="arabicPeriod"/>
            </a:pPr>
            <a:r>
              <a:rPr lang="en-GB" b="1" dirty="0" err="1">
                <a:solidFill>
                  <a:srgbClr val="666666"/>
                </a:solidFill>
              </a:rPr>
              <a:t>Sciline</a:t>
            </a:r>
            <a:endParaRPr lang="en-GB" b="1" dirty="0">
              <a:solidFill>
                <a:srgbClr val="666666"/>
              </a:solidFill>
            </a:endParaRPr>
          </a:p>
          <a:p>
            <a:pPr marL="342900" indent="-342900" algn="l">
              <a:buFont typeface="+mj-lt"/>
              <a:buAutoNum type="arabicPeriod"/>
            </a:pPr>
            <a:r>
              <a:rPr lang="en-GB" dirty="0">
                <a:solidFill>
                  <a:srgbClr val="666666"/>
                </a:solidFill>
              </a:rPr>
              <a:t>Beamline</a:t>
            </a:r>
          </a:p>
          <a:p>
            <a:pPr marL="342900" indent="-342900" algn="l">
              <a:buFont typeface="+mj-lt"/>
              <a:buAutoNum type="arabicPeriod"/>
            </a:pPr>
            <a:r>
              <a:rPr lang="en-GB" dirty="0" err="1">
                <a:solidFill>
                  <a:srgbClr val="666666"/>
                </a:solidFill>
              </a:rPr>
              <a:t>Scitation</a:t>
            </a:r>
            <a:r>
              <a:rPr lang="en-GB" dirty="0">
                <a:solidFill>
                  <a:srgbClr val="666666"/>
                </a:solidFill>
              </a:rPr>
              <a:t> </a:t>
            </a:r>
          </a:p>
          <a:p>
            <a:pPr marL="342900" indent="-342900">
              <a:buFont typeface="+mj-lt"/>
              <a:buAutoNum type="arabicPeriod"/>
            </a:pPr>
            <a:r>
              <a:rPr lang="en-GB" dirty="0" err="1">
                <a:solidFill>
                  <a:srgbClr val="666666"/>
                </a:solidFill>
              </a:rPr>
              <a:t>Tof</a:t>
            </a:r>
            <a:endParaRPr lang="en-GB" dirty="0">
              <a:solidFill>
                <a:srgbClr val="666666"/>
              </a:solidFill>
            </a:endParaRPr>
          </a:p>
          <a:p>
            <a:pPr marL="342900" indent="-342900">
              <a:buFont typeface="+mj-lt"/>
              <a:buAutoNum type="arabicPeriod"/>
            </a:pPr>
            <a:r>
              <a:rPr lang="en-GB" dirty="0">
                <a:solidFill>
                  <a:srgbClr val="666666"/>
                </a:solidFill>
              </a:rPr>
              <a:t>New staff</a:t>
            </a:r>
          </a:p>
          <a:p>
            <a:pPr marL="342900" indent="-342900">
              <a:buFont typeface="+mj-lt"/>
              <a:buAutoNum type="arabicPeriod"/>
            </a:pPr>
            <a:r>
              <a:rPr lang="en-GB" dirty="0">
                <a:solidFill>
                  <a:srgbClr val="666666"/>
                </a:solidFill>
              </a:rPr>
              <a:t>Copier</a:t>
            </a:r>
          </a:p>
          <a:p>
            <a:pPr marL="285750" indent="-285750" algn="l">
              <a:buFont typeface="Arial" panose="020B0604020202020204" pitchFamily="34" charset="0"/>
              <a:buChar char="•"/>
            </a:pPr>
            <a:endParaRPr lang="en-GB" dirty="0">
              <a:solidFill>
                <a:srgbClr val="666666"/>
              </a:solidFill>
            </a:endParaRPr>
          </a:p>
        </p:txBody>
      </p:sp>
      <p:pic>
        <p:nvPicPr>
          <p:cNvPr id="9" name="Picture 8">
            <a:extLst>
              <a:ext uri="{FF2B5EF4-FFF2-40B4-BE49-F238E27FC236}">
                <a16:creationId xmlns:a16="http://schemas.microsoft.com/office/drawing/2014/main" id="{DC3476F7-0EF4-B344-F6CE-FD25319DCAA0}"/>
              </a:ext>
            </a:extLst>
          </p:cNvPr>
          <p:cNvPicPr>
            <a:picLocks noChangeAspect="1"/>
          </p:cNvPicPr>
          <p:nvPr/>
        </p:nvPicPr>
        <p:blipFill>
          <a:blip r:embed="rId3"/>
          <a:stretch>
            <a:fillRect/>
          </a:stretch>
        </p:blipFill>
        <p:spPr>
          <a:xfrm>
            <a:off x="6275020" y="3411395"/>
            <a:ext cx="5873380" cy="3429000"/>
          </a:xfrm>
          <a:prstGeom prst="rect">
            <a:avLst/>
          </a:prstGeom>
        </p:spPr>
      </p:pic>
      <p:pic>
        <p:nvPicPr>
          <p:cNvPr id="11" name="Picture 10">
            <a:extLst>
              <a:ext uri="{FF2B5EF4-FFF2-40B4-BE49-F238E27FC236}">
                <a16:creationId xmlns:a16="http://schemas.microsoft.com/office/drawing/2014/main" id="{23B0D0E5-9F43-2159-0A4A-4096156BC2AE}"/>
              </a:ext>
            </a:extLst>
          </p:cNvPr>
          <p:cNvPicPr>
            <a:picLocks noChangeAspect="1"/>
          </p:cNvPicPr>
          <p:nvPr/>
        </p:nvPicPr>
        <p:blipFill>
          <a:blip r:embed="rId4"/>
          <a:stretch>
            <a:fillRect/>
          </a:stretch>
        </p:blipFill>
        <p:spPr>
          <a:xfrm>
            <a:off x="4971772" y="894058"/>
            <a:ext cx="4927888" cy="2153363"/>
          </a:xfrm>
          <a:prstGeom prst="rect">
            <a:avLst/>
          </a:prstGeom>
        </p:spPr>
      </p:pic>
      <p:pic>
        <p:nvPicPr>
          <p:cNvPr id="14" name="Picture 13">
            <a:extLst>
              <a:ext uri="{FF2B5EF4-FFF2-40B4-BE49-F238E27FC236}">
                <a16:creationId xmlns:a16="http://schemas.microsoft.com/office/drawing/2014/main" id="{AE47D249-FFE5-C1C6-1B12-C4A85AB93F61}"/>
              </a:ext>
            </a:extLst>
          </p:cNvPr>
          <p:cNvPicPr>
            <a:picLocks noChangeAspect="1"/>
          </p:cNvPicPr>
          <p:nvPr/>
        </p:nvPicPr>
        <p:blipFill>
          <a:blip r:embed="rId5"/>
          <a:stretch>
            <a:fillRect/>
          </a:stretch>
        </p:blipFill>
        <p:spPr>
          <a:xfrm>
            <a:off x="2866569" y="4661589"/>
            <a:ext cx="3096971" cy="2153363"/>
          </a:xfrm>
          <a:prstGeom prst="rect">
            <a:avLst/>
          </a:prstGeom>
        </p:spPr>
      </p:pic>
    </p:spTree>
    <p:extLst>
      <p:ext uri="{BB962C8B-B14F-4D97-AF65-F5344CB8AC3E}">
        <p14:creationId xmlns:p14="http://schemas.microsoft.com/office/powerpoint/2010/main" val="38828021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822C-6102-424E-B0AA-B7DA97561079}"/>
              </a:ext>
            </a:extLst>
          </p:cNvPr>
          <p:cNvSpPr>
            <a:spLocks noGrp="1"/>
          </p:cNvSpPr>
          <p:nvPr>
            <p:ph type="title"/>
          </p:nvPr>
        </p:nvSpPr>
        <p:spPr/>
        <p:txBody>
          <a:bodyPr/>
          <a:lstStyle/>
          <a:p>
            <a:r>
              <a:rPr lang="en-GB" dirty="0" err="1"/>
              <a:t>Scipp</a:t>
            </a:r>
            <a:r>
              <a:rPr lang="en-GB" dirty="0"/>
              <a:t> – Updates 1 </a:t>
            </a:r>
          </a:p>
        </p:txBody>
      </p:sp>
      <p:sp>
        <p:nvSpPr>
          <p:cNvPr id="4" name="Slide Number Placeholder 3">
            <a:extLst>
              <a:ext uri="{FF2B5EF4-FFF2-40B4-BE49-F238E27FC236}">
                <a16:creationId xmlns:a16="http://schemas.microsoft.com/office/drawing/2014/main" id="{25C577EF-82AA-7C44-9439-951FAD4669A1}"/>
              </a:ext>
            </a:extLst>
          </p:cNvPr>
          <p:cNvSpPr>
            <a:spLocks noGrp="1"/>
          </p:cNvSpPr>
          <p:nvPr>
            <p:ph type="sldNum" sz="quarter" idx="12"/>
          </p:nvPr>
        </p:nvSpPr>
        <p:spPr>
          <a:xfrm>
            <a:off x="8718356" y="6292707"/>
            <a:ext cx="2743200" cy="365125"/>
          </a:xfrm>
        </p:spPr>
        <p:txBody>
          <a:bodyPr/>
          <a:lstStyle/>
          <a:p>
            <a:fld id="{F7283078-D760-1647-8B80-66BA8B52336D}" type="slidenum">
              <a:rPr lang="sv-SE" smtClean="0"/>
              <a:t>8</a:t>
            </a:fld>
            <a:endParaRPr lang="sv-SE"/>
          </a:p>
        </p:txBody>
      </p:sp>
      <p:sp>
        <p:nvSpPr>
          <p:cNvPr id="7" name="Text Placeholder 6">
            <a:extLst>
              <a:ext uri="{FF2B5EF4-FFF2-40B4-BE49-F238E27FC236}">
                <a16:creationId xmlns:a16="http://schemas.microsoft.com/office/drawing/2014/main" id="{B419B969-3FAF-4940-80A3-58136D4A7612}"/>
              </a:ext>
            </a:extLst>
          </p:cNvPr>
          <p:cNvSpPr>
            <a:spLocks noGrp="1"/>
          </p:cNvSpPr>
          <p:nvPr>
            <p:ph type="body" sz="quarter" idx="14"/>
          </p:nvPr>
        </p:nvSpPr>
        <p:spPr/>
        <p:txBody>
          <a:bodyPr/>
          <a:lstStyle/>
          <a:p>
            <a:r>
              <a:rPr lang="en-US" sz="1800" dirty="0">
                <a:latin typeface="Cambria" panose="02040503050406030204" pitchFamily="18" charset="0"/>
                <a:ea typeface="Cambria" panose="02040503050406030204" pitchFamily="18" charset="0"/>
                <a:cs typeface="Times New Roman" panose="02020603050405020304" pitchFamily="18" charset="0"/>
              </a:rPr>
              <a:t>R</a:t>
            </a:r>
            <a:r>
              <a:rPr lang="en-US" sz="1800" dirty="0">
                <a:effectLst/>
                <a:latin typeface="Cambria" panose="02040503050406030204" pitchFamily="18" charset="0"/>
                <a:ea typeface="Cambria" panose="02040503050406030204" pitchFamily="18" charset="0"/>
                <a:cs typeface="Times New Roman" panose="02020603050405020304" pitchFamily="18" charset="0"/>
              </a:rPr>
              <a:t>equirements from the IDS </a:t>
            </a:r>
            <a:endParaRPr lang="en-GB" dirty="0"/>
          </a:p>
        </p:txBody>
      </p:sp>
      <p:pic>
        <p:nvPicPr>
          <p:cNvPr id="15" name="Picture 14">
            <a:extLst>
              <a:ext uri="{FF2B5EF4-FFF2-40B4-BE49-F238E27FC236}">
                <a16:creationId xmlns:a16="http://schemas.microsoft.com/office/drawing/2014/main" id="{08F6BE9F-69B3-124F-A37C-E2D84119EB14}"/>
              </a:ext>
            </a:extLst>
          </p:cNvPr>
          <p:cNvPicPr>
            <a:picLocks noChangeAspect="1"/>
          </p:cNvPicPr>
          <p:nvPr/>
        </p:nvPicPr>
        <p:blipFill>
          <a:blip r:embed="rId2"/>
          <a:stretch>
            <a:fillRect/>
          </a:stretch>
        </p:blipFill>
        <p:spPr>
          <a:xfrm>
            <a:off x="10089956" y="424650"/>
            <a:ext cx="792661" cy="720000"/>
          </a:xfrm>
          <a:prstGeom prst="rect">
            <a:avLst/>
          </a:prstGeom>
        </p:spPr>
      </p:pic>
      <p:sp>
        <p:nvSpPr>
          <p:cNvPr id="13" name="Rectangle 12">
            <a:extLst>
              <a:ext uri="{FF2B5EF4-FFF2-40B4-BE49-F238E27FC236}">
                <a16:creationId xmlns:a16="http://schemas.microsoft.com/office/drawing/2014/main" id="{7D27725B-5738-5B47-A125-FEA413EB87F1}"/>
              </a:ext>
            </a:extLst>
          </p:cNvPr>
          <p:cNvSpPr/>
          <p:nvPr/>
        </p:nvSpPr>
        <p:spPr>
          <a:xfrm>
            <a:off x="10610850" y="4772025"/>
            <a:ext cx="923925" cy="866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C135DE9-FD75-A1B7-719B-767303744998}"/>
              </a:ext>
            </a:extLst>
          </p:cNvPr>
          <p:cNvSpPr txBox="1"/>
          <p:nvPr/>
        </p:nvSpPr>
        <p:spPr>
          <a:xfrm>
            <a:off x="946599" y="1576619"/>
            <a:ext cx="9674219" cy="3554819"/>
          </a:xfrm>
          <a:prstGeom prst="rect">
            <a:avLst/>
          </a:prstGeom>
          <a:noFill/>
        </p:spPr>
        <p:txBody>
          <a:bodyPr wrap="square" rtlCol="0">
            <a:spAutoFit/>
          </a:bodyPr>
          <a:lstStyle/>
          <a:p>
            <a:pPr marL="285750" indent="-285750">
              <a:spcBef>
                <a:spcPts val="900"/>
              </a:spcBef>
              <a:spcAft>
                <a:spcPts val="900"/>
              </a:spcAft>
              <a:buFont typeface="Arial" panose="020B0604020202020204" pitchFamily="34" charset="0"/>
              <a:buChar char="•"/>
            </a:pPr>
            <a:r>
              <a:rPr lang="en-US" sz="1800" dirty="0">
                <a:effectLst/>
                <a:latin typeface="Cambria" panose="02040503050406030204" pitchFamily="18" charset="0"/>
                <a:ea typeface="Cambria" panose="02040503050406030204" pitchFamily="18" charset="0"/>
                <a:cs typeface="Times New Roman" panose="02020603050405020304" pitchFamily="18" charset="0"/>
              </a:rPr>
              <a:t>We have previously reported efforts on gathering concrete and actionable requirements from the IDS </a:t>
            </a:r>
          </a:p>
          <a:p>
            <a:pPr marL="285750" indent="-285750">
              <a:spcBef>
                <a:spcPts val="900"/>
              </a:spcBef>
              <a:spcAft>
                <a:spcPts val="900"/>
              </a:spcAft>
              <a:buFont typeface="Arial" panose="020B0604020202020204" pitchFamily="34" charset="0"/>
              <a:buChar char="•"/>
            </a:pPr>
            <a:r>
              <a:rPr lang="en-US" sz="1800" dirty="0">
                <a:effectLst/>
                <a:latin typeface="Cambria" panose="02040503050406030204" pitchFamily="18" charset="0"/>
                <a:ea typeface="Cambria" panose="02040503050406030204" pitchFamily="18" charset="0"/>
                <a:cs typeface="Times New Roman" panose="02020603050405020304" pitchFamily="18" charset="0"/>
              </a:rPr>
              <a:t>While the effort has led to outcomes for some techniques, others have not been able to provide any feedback. </a:t>
            </a:r>
          </a:p>
          <a:p>
            <a:pPr marL="285750" indent="-285750">
              <a:spcBef>
                <a:spcPts val="900"/>
              </a:spcBef>
              <a:spcAft>
                <a:spcPts val="900"/>
              </a:spcAft>
              <a:buFont typeface="Arial" panose="020B0604020202020204" pitchFamily="34" charset="0"/>
              <a:buChar char="•"/>
            </a:pPr>
            <a:r>
              <a:rPr lang="en-US" sz="1800" dirty="0">
                <a:effectLst/>
                <a:latin typeface="Cambria" panose="02040503050406030204" pitchFamily="18" charset="0"/>
                <a:ea typeface="Cambria" panose="02040503050406030204" pitchFamily="18" charset="0"/>
                <a:cs typeface="Times New Roman" panose="02020603050405020304" pitchFamily="18" charset="0"/>
              </a:rPr>
              <a:t>We will now try to kick off workflow development in remaining techniques </a:t>
            </a:r>
            <a:r>
              <a:rPr lang="en-US" sz="1800" b="1" dirty="0">
                <a:effectLst/>
                <a:latin typeface="Cambria" panose="02040503050406030204" pitchFamily="18" charset="0"/>
                <a:ea typeface="Cambria" panose="02040503050406030204" pitchFamily="18" charset="0"/>
                <a:cs typeface="Times New Roman" panose="02020603050405020304" pitchFamily="18" charset="0"/>
              </a:rPr>
              <a:t>by a more agile approach</a:t>
            </a:r>
            <a:r>
              <a:rPr lang="en-US" sz="1800" dirty="0">
                <a:effectLst/>
                <a:latin typeface="Cambria" panose="02040503050406030204" pitchFamily="18" charset="0"/>
                <a:ea typeface="Cambria" panose="02040503050406030204" pitchFamily="18" charset="0"/>
                <a:cs typeface="Times New Roman" panose="02020603050405020304" pitchFamily="18" charset="0"/>
              </a:rPr>
              <a:t>: Our new idea is </a:t>
            </a:r>
            <a:r>
              <a:rPr lang="en-US" sz="1800" b="1" dirty="0">
                <a:effectLst/>
                <a:latin typeface="Cambria" panose="02040503050406030204" pitchFamily="18" charset="0"/>
                <a:ea typeface="Cambria" panose="02040503050406030204" pitchFamily="18" charset="0"/>
                <a:cs typeface="Times New Roman" panose="02020603050405020304" pitchFamily="18" charset="0"/>
              </a:rPr>
              <a:t>that the team will take the lead in implementing a rudimentary workflow</a:t>
            </a:r>
            <a:r>
              <a:rPr lang="en-US" sz="1800" dirty="0">
                <a:effectLst/>
                <a:latin typeface="Cambria" panose="02040503050406030204" pitchFamily="18" charset="0"/>
                <a:ea typeface="Cambria" panose="02040503050406030204" pitchFamily="18" charset="0"/>
                <a:cs typeface="Times New Roman" panose="02020603050405020304" pitchFamily="18" charset="0"/>
              </a:rPr>
              <a:t> for each technique (unless it exists already). </a:t>
            </a:r>
          </a:p>
          <a:p>
            <a:pPr marL="285750" indent="-285750">
              <a:spcBef>
                <a:spcPts val="900"/>
              </a:spcBef>
              <a:spcAft>
                <a:spcPts val="900"/>
              </a:spcAft>
              <a:buFont typeface="Arial" panose="020B0604020202020204" pitchFamily="34" charset="0"/>
              <a:buChar char="•"/>
            </a:pPr>
            <a:r>
              <a:rPr lang="en-US" sz="1800" b="1" dirty="0">
                <a:effectLst/>
                <a:latin typeface="Cambria" panose="02040503050406030204" pitchFamily="18" charset="0"/>
                <a:ea typeface="Cambria" panose="02040503050406030204" pitchFamily="18" charset="0"/>
                <a:cs typeface="Times New Roman" panose="02020603050405020304" pitchFamily="18" charset="0"/>
              </a:rPr>
              <a:t>This will serve as a starting point to gather feedback from the IDS</a:t>
            </a:r>
            <a:r>
              <a:rPr lang="en-US" sz="1800" dirty="0">
                <a:effectLst/>
                <a:latin typeface="Cambria" panose="02040503050406030204" pitchFamily="18" charset="0"/>
                <a:ea typeface="Cambria" panose="02040503050406030204" pitchFamily="18" charset="0"/>
                <a:cs typeface="Times New Roman" panose="02020603050405020304" pitchFamily="18" charset="0"/>
              </a:rPr>
              <a:t>, and to identify and prioritize missing features. Even for this first step, we will, however, require IDS involvement, in particular we need to obtain sample data.</a:t>
            </a:r>
            <a:r>
              <a:rPr lang="en-SE" dirty="0">
                <a:effectLst/>
              </a:rPr>
              <a:t> </a:t>
            </a:r>
            <a:endParaRPr lang="en-GB" dirty="0">
              <a:solidFill>
                <a:srgbClr val="666666"/>
              </a:solidFill>
            </a:endParaRPr>
          </a:p>
        </p:txBody>
      </p:sp>
    </p:spTree>
    <p:extLst>
      <p:ext uri="{BB962C8B-B14F-4D97-AF65-F5344CB8AC3E}">
        <p14:creationId xmlns:p14="http://schemas.microsoft.com/office/powerpoint/2010/main" val="70627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822C-6102-424E-B0AA-B7DA97561079}"/>
              </a:ext>
            </a:extLst>
          </p:cNvPr>
          <p:cNvSpPr>
            <a:spLocks noGrp="1"/>
          </p:cNvSpPr>
          <p:nvPr>
            <p:ph type="title"/>
          </p:nvPr>
        </p:nvSpPr>
        <p:spPr/>
        <p:txBody>
          <a:bodyPr/>
          <a:lstStyle/>
          <a:p>
            <a:r>
              <a:rPr lang="en-GB" dirty="0" err="1"/>
              <a:t>Scipp</a:t>
            </a:r>
            <a:r>
              <a:rPr lang="en-GB" dirty="0"/>
              <a:t> – Updates 2 </a:t>
            </a:r>
          </a:p>
        </p:txBody>
      </p:sp>
      <p:sp>
        <p:nvSpPr>
          <p:cNvPr id="4" name="Slide Number Placeholder 3">
            <a:extLst>
              <a:ext uri="{FF2B5EF4-FFF2-40B4-BE49-F238E27FC236}">
                <a16:creationId xmlns:a16="http://schemas.microsoft.com/office/drawing/2014/main" id="{25C577EF-82AA-7C44-9439-951FAD4669A1}"/>
              </a:ext>
            </a:extLst>
          </p:cNvPr>
          <p:cNvSpPr>
            <a:spLocks noGrp="1"/>
          </p:cNvSpPr>
          <p:nvPr>
            <p:ph type="sldNum" sz="quarter" idx="12"/>
          </p:nvPr>
        </p:nvSpPr>
        <p:spPr>
          <a:xfrm>
            <a:off x="8718356" y="6292707"/>
            <a:ext cx="2743200" cy="365125"/>
          </a:xfrm>
        </p:spPr>
        <p:txBody>
          <a:bodyPr/>
          <a:lstStyle/>
          <a:p>
            <a:fld id="{F7283078-D760-1647-8B80-66BA8B52336D}" type="slidenum">
              <a:rPr lang="sv-SE" smtClean="0"/>
              <a:t>9</a:t>
            </a:fld>
            <a:endParaRPr lang="sv-SE"/>
          </a:p>
        </p:txBody>
      </p:sp>
      <p:sp>
        <p:nvSpPr>
          <p:cNvPr id="7" name="Text Placeholder 6">
            <a:extLst>
              <a:ext uri="{FF2B5EF4-FFF2-40B4-BE49-F238E27FC236}">
                <a16:creationId xmlns:a16="http://schemas.microsoft.com/office/drawing/2014/main" id="{B419B969-3FAF-4940-80A3-58136D4A7612}"/>
              </a:ext>
            </a:extLst>
          </p:cNvPr>
          <p:cNvSpPr>
            <a:spLocks noGrp="1"/>
          </p:cNvSpPr>
          <p:nvPr>
            <p:ph type="body" sz="quarter" idx="14"/>
          </p:nvPr>
        </p:nvSpPr>
        <p:spPr/>
        <p:txBody>
          <a:bodyPr/>
          <a:lstStyle/>
          <a:p>
            <a:r>
              <a:rPr lang="en-US" sz="1800" dirty="0">
                <a:effectLst/>
                <a:latin typeface="Cambria" panose="02040503050406030204" pitchFamily="18" charset="0"/>
                <a:ea typeface="Cambria" panose="02040503050406030204" pitchFamily="18" charset="0"/>
                <a:cs typeface="Times New Roman" panose="02020603050405020304" pitchFamily="18" charset="0"/>
              </a:rPr>
              <a:t>IDS </a:t>
            </a:r>
            <a:r>
              <a:rPr lang="en-US" sz="1800" dirty="0">
                <a:latin typeface="Cambria" panose="02040503050406030204" pitchFamily="18" charset="0"/>
                <a:ea typeface="Cambria" panose="02040503050406030204" pitchFamily="18" charset="0"/>
                <a:cs typeface="Times New Roman" panose="02020603050405020304" pitchFamily="18" charset="0"/>
              </a:rPr>
              <a:t>R</a:t>
            </a:r>
            <a:r>
              <a:rPr lang="en-US" sz="1800" dirty="0">
                <a:effectLst/>
                <a:latin typeface="Cambria" panose="02040503050406030204" pitchFamily="18" charset="0"/>
                <a:ea typeface="Cambria" panose="02040503050406030204" pitchFamily="18" charset="0"/>
                <a:cs typeface="Times New Roman" panose="02020603050405020304" pitchFamily="18" charset="0"/>
              </a:rPr>
              <a:t>equirements - Template on Confluence </a:t>
            </a:r>
            <a:endParaRPr lang="en-GB" dirty="0"/>
          </a:p>
        </p:txBody>
      </p:sp>
      <p:pic>
        <p:nvPicPr>
          <p:cNvPr id="15" name="Picture 14">
            <a:extLst>
              <a:ext uri="{FF2B5EF4-FFF2-40B4-BE49-F238E27FC236}">
                <a16:creationId xmlns:a16="http://schemas.microsoft.com/office/drawing/2014/main" id="{08F6BE9F-69B3-124F-A37C-E2D84119EB14}"/>
              </a:ext>
            </a:extLst>
          </p:cNvPr>
          <p:cNvPicPr>
            <a:picLocks noChangeAspect="1"/>
          </p:cNvPicPr>
          <p:nvPr/>
        </p:nvPicPr>
        <p:blipFill>
          <a:blip r:embed="rId2"/>
          <a:stretch>
            <a:fillRect/>
          </a:stretch>
        </p:blipFill>
        <p:spPr>
          <a:xfrm>
            <a:off x="10089956" y="424650"/>
            <a:ext cx="792661" cy="720000"/>
          </a:xfrm>
          <a:prstGeom prst="rect">
            <a:avLst/>
          </a:prstGeom>
        </p:spPr>
      </p:pic>
      <p:sp>
        <p:nvSpPr>
          <p:cNvPr id="13" name="Rectangle 12">
            <a:extLst>
              <a:ext uri="{FF2B5EF4-FFF2-40B4-BE49-F238E27FC236}">
                <a16:creationId xmlns:a16="http://schemas.microsoft.com/office/drawing/2014/main" id="{7D27725B-5738-5B47-A125-FEA413EB87F1}"/>
              </a:ext>
            </a:extLst>
          </p:cNvPr>
          <p:cNvSpPr/>
          <p:nvPr/>
        </p:nvSpPr>
        <p:spPr>
          <a:xfrm>
            <a:off x="10610850" y="4772025"/>
            <a:ext cx="923925" cy="866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DE2DF14-19DE-EEF6-BE49-D5CC4D672D99}"/>
              </a:ext>
            </a:extLst>
          </p:cNvPr>
          <p:cNvPicPr>
            <a:picLocks noChangeAspect="1"/>
          </p:cNvPicPr>
          <p:nvPr/>
        </p:nvPicPr>
        <p:blipFill>
          <a:blip r:embed="rId3"/>
          <a:stretch>
            <a:fillRect/>
          </a:stretch>
        </p:blipFill>
        <p:spPr>
          <a:xfrm>
            <a:off x="10510605" y="3945562"/>
            <a:ext cx="1440000" cy="2798709"/>
          </a:xfrm>
          <a:prstGeom prst="rect">
            <a:avLst/>
          </a:prstGeom>
        </p:spPr>
      </p:pic>
      <p:pic>
        <p:nvPicPr>
          <p:cNvPr id="11" name="Picture 10">
            <a:extLst>
              <a:ext uri="{FF2B5EF4-FFF2-40B4-BE49-F238E27FC236}">
                <a16:creationId xmlns:a16="http://schemas.microsoft.com/office/drawing/2014/main" id="{444488FE-4E76-92DF-215A-DF684AEF6400}"/>
              </a:ext>
            </a:extLst>
          </p:cNvPr>
          <p:cNvPicPr>
            <a:picLocks noChangeAspect="1"/>
          </p:cNvPicPr>
          <p:nvPr/>
        </p:nvPicPr>
        <p:blipFill>
          <a:blip r:embed="rId4"/>
          <a:stretch>
            <a:fillRect/>
          </a:stretch>
        </p:blipFill>
        <p:spPr>
          <a:xfrm>
            <a:off x="6781556" y="3181597"/>
            <a:ext cx="3240000" cy="3745393"/>
          </a:xfrm>
          <a:prstGeom prst="rect">
            <a:avLst/>
          </a:prstGeom>
        </p:spPr>
      </p:pic>
      <p:pic>
        <p:nvPicPr>
          <p:cNvPr id="17" name="Picture 16">
            <a:extLst>
              <a:ext uri="{FF2B5EF4-FFF2-40B4-BE49-F238E27FC236}">
                <a16:creationId xmlns:a16="http://schemas.microsoft.com/office/drawing/2014/main" id="{ABAAA956-01DF-D012-15C7-D99EF5E6073D}"/>
              </a:ext>
            </a:extLst>
          </p:cNvPr>
          <p:cNvPicPr>
            <a:picLocks noChangeAspect="1"/>
          </p:cNvPicPr>
          <p:nvPr/>
        </p:nvPicPr>
        <p:blipFill>
          <a:blip r:embed="rId5"/>
          <a:stretch>
            <a:fillRect/>
          </a:stretch>
        </p:blipFill>
        <p:spPr>
          <a:xfrm>
            <a:off x="6811052" y="0"/>
            <a:ext cx="3240000" cy="3251640"/>
          </a:xfrm>
          <a:prstGeom prst="rect">
            <a:avLst/>
          </a:prstGeom>
        </p:spPr>
      </p:pic>
      <p:pic>
        <p:nvPicPr>
          <p:cNvPr id="21" name="Picture 20">
            <a:extLst>
              <a:ext uri="{FF2B5EF4-FFF2-40B4-BE49-F238E27FC236}">
                <a16:creationId xmlns:a16="http://schemas.microsoft.com/office/drawing/2014/main" id="{11AEA19E-AE90-BE33-F880-D2E2F40A8B27}"/>
              </a:ext>
            </a:extLst>
          </p:cNvPr>
          <p:cNvPicPr>
            <a:picLocks noChangeAspect="1"/>
          </p:cNvPicPr>
          <p:nvPr/>
        </p:nvPicPr>
        <p:blipFill>
          <a:blip r:embed="rId6"/>
          <a:stretch>
            <a:fillRect/>
          </a:stretch>
        </p:blipFill>
        <p:spPr>
          <a:xfrm>
            <a:off x="578543" y="1953213"/>
            <a:ext cx="2520000" cy="4735123"/>
          </a:xfrm>
          <a:prstGeom prst="rect">
            <a:avLst/>
          </a:prstGeom>
        </p:spPr>
      </p:pic>
      <p:pic>
        <p:nvPicPr>
          <p:cNvPr id="23" name="Picture 22">
            <a:extLst>
              <a:ext uri="{FF2B5EF4-FFF2-40B4-BE49-F238E27FC236}">
                <a16:creationId xmlns:a16="http://schemas.microsoft.com/office/drawing/2014/main" id="{A43CAD3A-D04F-11CB-5AB3-DC8DE139C7C7}"/>
              </a:ext>
            </a:extLst>
          </p:cNvPr>
          <p:cNvPicPr>
            <a:picLocks noChangeAspect="1"/>
          </p:cNvPicPr>
          <p:nvPr/>
        </p:nvPicPr>
        <p:blipFill>
          <a:blip r:embed="rId7"/>
          <a:stretch>
            <a:fillRect/>
          </a:stretch>
        </p:blipFill>
        <p:spPr>
          <a:xfrm>
            <a:off x="578543" y="1550576"/>
            <a:ext cx="2620887" cy="364012"/>
          </a:xfrm>
          <a:prstGeom prst="rect">
            <a:avLst/>
          </a:prstGeom>
        </p:spPr>
      </p:pic>
      <p:sp>
        <p:nvSpPr>
          <p:cNvPr id="14" name="Right Arrow 13">
            <a:extLst>
              <a:ext uri="{FF2B5EF4-FFF2-40B4-BE49-F238E27FC236}">
                <a16:creationId xmlns:a16="http://schemas.microsoft.com/office/drawing/2014/main" id="{2A4ECE3C-9504-D1ED-F716-2DF181E9125D}"/>
              </a:ext>
            </a:extLst>
          </p:cNvPr>
          <p:cNvSpPr/>
          <p:nvPr/>
        </p:nvSpPr>
        <p:spPr>
          <a:xfrm>
            <a:off x="4035289" y="3685870"/>
            <a:ext cx="467219" cy="1805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208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12425</TotalTime>
  <Words>2565</Words>
  <Application>Microsoft Macintosh PowerPoint</Application>
  <PresentationFormat>Widescreen</PresentationFormat>
  <Paragraphs>280</Paragraphs>
  <Slides>27</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27</vt:i4>
      </vt:variant>
    </vt:vector>
  </HeadingPairs>
  <TitlesOfParts>
    <vt:vector size="41" baseType="lpstr">
      <vt:lpstr>Arial</vt:lpstr>
      <vt:lpstr>Calibri</vt:lpstr>
      <vt:lpstr>Cambria</vt:lpstr>
      <vt:lpstr>CIDFont+F1</vt:lpstr>
      <vt:lpstr>Consolas</vt:lpstr>
      <vt:lpstr>Courier New</vt:lpstr>
      <vt:lpstr>Gill Sans</vt:lpstr>
      <vt:lpstr>Segoe UI</vt:lpstr>
      <vt:lpstr>Segoe UI Light</vt:lpstr>
      <vt:lpstr>Segoe UI Semibold</vt:lpstr>
      <vt:lpstr>Symbol</vt:lpstr>
      <vt:lpstr>Times New Roman</vt:lpstr>
      <vt:lpstr>Wingdings</vt:lpstr>
      <vt:lpstr>Office-tema</vt:lpstr>
      <vt:lpstr>PowerPoint Presentation</vt:lpstr>
      <vt:lpstr>DMSC STAP</vt:lpstr>
      <vt:lpstr>Agenda</vt:lpstr>
      <vt:lpstr>DRAM </vt:lpstr>
      <vt:lpstr>DRAM </vt:lpstr>
      <vt:lpstr>DMSC – Copenhagen/DTU – ESS – LUND</vt:lpstr>
      <vt:lpstr>Scipp – Updates</vt:lpstr>
      <vt:lpstr>Scipp – Updates 1 </vt:lpstr>
      <vt:lpstr>Scipp – Updates 2 </vt:lpstr>
      <vt:lpstr>Scipp – Updates 3 </vt:lpstr>
      <vt:lpstr>Scipp – Updates 4 </vt:lpstr>
      <vt:lpstr>Scipp – Updates 5 </vt:lpstr>
      <vt:lpstr>Scipp – Updates 6 </vt:lpstr>
      <vt:lpstr>Data Analysis – Updates 1</vt:lpstr>
      <vt:lpstr>Data Analysis – Updates 2</vt:lpstr>
      <vt:lpstr>Data Analysis – Updates 3</vt:lpstr>
      <vt:lpstr>Instrument modelling – Update 1</vt:lpstr>
      <vt:lpstr>Instrument modelling – Update 2</vt:lpstr>
      <vt:lpstr>Instrument modelling – Update 3</vt:lpstr>
      <vt:lpstr>Instrument modelling – Update 4</vt:lpstr>
      <vt:lpstr>McStas timeline at a glance</vt:lpstr>
      <vt:lpstr>Addressing STAP comments &amp; suggestions  </vt:lpstr>
      <vt:lpstr>Addressing STAP comments &amp; suggestions  </vt:lpstr>
      <vt:lpstr>Finish presentation</vt:lpstr>
      <vt:lpstr>PowerPoint Presentation</vt:lpstr>
      <vt:lpstr>Scipp – Updates 7 </vt:lpstr>
      <vt:lpstr>Scipp – Updates 8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Torben Nielsen</cp:lastModifiedBy>
  <cp:revision>244</cp:revision>
  <cp:lastPrinted>2019-03-08T10:27:30Z</cp:lastPrinted>
  <dcterms:created xsi:type="dcterms:W3CDTF">2023-04-18T19:05:36Z</dcterms:created>
  <dcterms:modified xsi:type="dcterms:W3CDTF">2023-10-24T14:03:08Z</dcterms:modified>
</cp:coreProperties>
</file>