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62" r:id="rId2"/>
    <p:sldId id="267" r:id="rId3"/>
    <p:sldId id="1407" r:id="rId4"/>
    <p:sldId id="1187" r:id="rId5"/>
    <p:sldId id="1188" r:id="rId6"/>
    <p:sldId id="1190" r:id="rId7"/>
    <p:sldId id="1191" r:id="rId8"/>
    <p:sldId id="1404" r:id="rId9"/>
    <p:sldId id="1185" r:id="rId10"/>
    <p:sldId id="1195" r:id="rId11"/>
    <p:sldId id="1202" r:id="rId12"/>
    <p:sldId id="1201" r:id="rId13"/>
    <p:sldId id="1403" r:id="rId14"/>
    <p:sldId id="1207" r:id="rId15"/>
    <p:sldId id="1219" r:id="rId16"/>
    <p:sldId id="1374" r:id="rId17"/>
    <p:sldId id="1373" r:id="rId18"/>
    <p:sldId id="1396" r:id="rId19"/>
    <p:sldId id="1208" r:id="rId20"/>
    <p:sldId id="1203" r:id="rId21"/>
    <p:sldId id="1405" r:id="rId22"/>
    <p:sldId id="1213" r:id="rId23"/>
    <p:sldId id="1215" r:id="rId24"/>
    <p:sldId id="1217" r:id="rId25"/>
    <p:sldId id="1211" r:id="rId26"/>
    <p:sldId id="1212" r:id="rId27"/>
    <p:sldId id="1406" r:id="rId28"/>
    <p:sldId id="1387" r:id="rId29"/>
    <p:sldId id="1175" r:id="rId30"/>
    <p:sldId id="1178" r:id="rId31"/>
    <p:sldId id="1402" r:id="rId32"/>
    <p:sldId id="1408" r:id="rId33"/>
    <p:sldId id="1410" r:id="rId34"/>
    <p:sldId id="1409" r:id="rId35"/>
    <p:sldId id="1394" r:id="rId36"/>
    <p:sldId id="1393" r:id="rId37"/>
    <p:sldId id="1395" r:id="rId38"/>
    <p:sldId id="1389" r:id="rId39"/>
    <p:sldId id="1390" r:id="rId40"/>
    <p:sldId id="1391" r:id="rId41"/>
    <p:sldId id="1399" r:id="rId42"/>
    <p:sldId id="277" r:id="rId4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988" autoAdjust="0"/>
    <p:restoredTop sz="94681" autoAdjust="0"/>
  </p:normalViewPr>
  <p:slideViewPr>
    <p:cSldViewPr snapToGrid="0" snapToObjects="1">
      <p:cViewPr varScale="1">
        <p:scale>
          <a:sx n="158" d="100"/>
          <a:sy n="158" d="100"/>
        </p:scale>
        <p:origin x="224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25A15E-3F3D-2B45-84CB-A0DA8EFE9AA9}" type="doc">
      <dgm:prSet loTypeId="urn:microsoft.com/office/officeart/2009/3/layout/StepUpProcess" loCatId="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841BE34-52E8-FF43-9573-83A248B40663}">
      <dgm:prSet phldrT="[Text]"/>
      <dgm:spPr/>
      <dgm:t>
        <a:bodyPr/>
        <a:lstStyle/>
        <a:p>
          <a:r>
            <a:rPr lang="en-US" dirty="0"/>
            <a:t>User Experience</a:t>
          </a:r>
        </a:p>
      </dgm:t>
    </dgm:pt>
    <dgm:pt modelId="{EA296D84-B6ED-B44E-83E3-E629C349AD6A}" type="parTrans" cxnId="{12962996-7F73-DC4C-8864-D473237B4BF7}">
      <dgm:prSet/>
      <dgm:spPr/>
      <dgm:t>
        <a:bodyPr/>
        <a:lstStyle/>
        <a:p>
          <a:endParaRPr lang="en-US"/>
        </a:p>
      </dgm:t>
    </dgm:pt>
    <dgm:pt modelId="{3DAFD07A-9938-2349-83FC-ACDE95EC2125}" type="sibTrans" cxnId="{12962996-7F73-DC4C-8864-D473237B4BF7}">
      <dgm:prSet/>
      <dgm:spPr/>
      <dgm:t>
        <a:bodyPr/>
        <a:lstStyle/>
        <a:p>
          <a:endParaRPr lang="en-US"/>
        </a:p>
      </dgm:t>
    </dgm:pt>
    <dgm:pt modelId="{BBC1C1B0-E6A9-E541-A294-DBBACAB0F7E4}">
      <dgm:prSet phldrT="[Text]"/>
      <dgm:spPr/>
      <dgm:t>
        <a:bodyPr/>
        <a:lstStyle/>
        <a:p>
          <a:r>
            <a:rPr lang="en-US" dirty="0"/>
            <a:t>User Interface Design</a:t>
          </a:r>
        </a:p>
      </dgm:t>
    </dgm:pt>
    <dgm:pt modelId="{A7A64BE0-81BF-9341-BAAB-5C120BEA77C1}" type="parTrans" cxnId="{B30624D4-CA0D-5F43-8DD6-D0F4D6326CF5}">
      <dgm:prSet/>
      <dgm:spPr/>
      <dgm:t>
        <a:bodyPr/>
        <a:lstStyle/>
        <a:p>
          <a:endParaRPr lang="en-US"/>
        </a:p>
      </dgm:t>
    </dgm:pt>
    <dgm:pt modelId="{83C21683-4988-CA45-B21A-22F9030985E6}" type="sibTrans" cxnId="{B30624D4-CA0D-5F43-8DD6-D0F4D6326CF5}">
      <dgm:prSet/>
      <dgm:spPr/>
      <dgm:t>
        <a:bodyPr/>
        <a:lstStyle/>
        <a:p>
          <a:endParaRPr lang="en-US"/>
        </a:p>
      </dgm:t>
    </dgm:pt>
    <dgm:pt modelId="{0F81BC4B-E913-1F4E-9A96-31340F9D1F1B}">
      <dgm:prSet phldrT="[Text]"/>
      <dgm:spPr/>
      <dgm:t>
        <a:bodyPr/>
        <a:lstStyle/>
        <a:p>
          <a:r>
            <a:rPr lang="en-US" dirty="0"/>
            <a:t>Service Design</a:t>
          </a:r>
        </a:p>
      </dgm:t>
    </dgm:pt>
    <dgm:pt modelId="{D0264CCD-932C-2A47-9A35-E9227DB03FB4}" type="parTrans" cxnId="{FB842A71-E214-6E47-BEDC-C4375B0A6D61}">
      <dgm:prSet/>
      <dgm:spPr/>
      <dgm:t>
        <a:bodyPr/>
        <a:lstStyle/>
        <a:p>
          <a:endParaRPr lang="en-US"/>
        </a:p>
      </dgm:t>
    </dgm:pt>
    <dgm:pt modelId="{E74433A1-D242-8B4C-8A6D-07D3FAF5D543}" type="sibTrans" cxnId="{FB842A71-E214-6E47-BEDC-C4375B0A6D61}">
      <dgm:prSet/>
      <dgm:spPr/>
      <dgm:t>
        <a:bodyPr/>
        <a:lstStyle/>
        <a:p>
          <a:endParaRPr lang="en-US"/>
        </a:p>
      </dgm:t>
    </dgm:pt>
    <dgm:pt modelId="{17F68737-F5FD-A54E-8DBB-06E49C74C6F2}">
      <dgm:prSet phldrT="[Text]"/>
      <dgm:spPr/>
      <dgm:t>
        <a:bodyPr/>
        <a:lstStyle/>
        <a:p>
          <a:r>
            <a:rPr lang="en-US" dirty="0"/>
            <a:t>Command Line Interfaces</a:t>
          </a:r>
        </a:p>
      </dgm:t>
    </dgm:pt>
    <dgm:pt modelId="{C2672187-3EC3-5B48-AE95-135B60A28C6F}" type="parTrans" cxnId="{AF807209-8369-9843-A057-200334F02A62}">
      <dgm:prSet/>
      <dgm:spPr/>
      <dgm:t>
        <a:bodyPr/>
        <a:lstStyle/>
        <a:p>
          <a:endParaRPr lang="en-US"/>
        </a:p>
      </dgm:t>
    </dgm:pt>
    <dgm:pt modelId="{5891B004-4DEB-D845-AC2A-D84BE45885DF}" type="sibTrans" cxnId="{AF807209-8369-9843-A057-200334F02A62}">
      <dgm:prSet/>
      <dgm:spPr/>
      <dgm:t>
        <a:bodyPr/>
        <a:lstStyle/>
        <a:p>
          <a:endParaRPr lang="en-US"/>
        </a:p>
      </dgm:t>
    </dgm:pt>
    <dgm:pt modelId="{0042D530-3D84-C14E-9B47-DE55C6B1036B}" type="pres">
      <dgm:prSet presAssocID="{9725A15E-3F3D-2B45-84CB-A0DA8EFE9AA9}" presName="rootnode" presStyleCnt="0">
        <dgm:presLayoutVars>
          <dgm:chMax/>
          <dgm:chPref/>
          <dgm:dir/>
          <dgm:animLvl val="lvl"/>
        </dgm:presLayoutVars>
      </dgm:prSet>
      <dgm:spPr/>
    </dgm:pt>
    <dgm:pt modelId="{82BCF24B-9229-B14D-AEE2-BF91E4901437}" type="pres">
      <dgm:prSet presAssocID="{E841BE34-52E8-FF43-9573-83A248B40663}" presName="composite" presStyleCnt="0"/>
      <dgm:spPr/>
    </dgm:pt>
    <dgm:pt modelId="{282A471A-06C9-5B4D-B47F-871B795EDE44}" type="pres">
      <dgm:prSet presAssocID="{E841BE34-52E8-FF43-9573-83A248B40663}" presName="LShape" presStyleLbl="alignNode1" presStyleIdx="0" presStyleCnt="7"/>
      <dgm:spPr/>
    </dgm:pt>
    <dgm:pt modelId="{A51A50F5-9A6D-0341-8013-83F284E4EE4F}" type="pres">
      <dgm:prSet presAssocID="{E841BE34-52E8-FF43-9573-83A248B40663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61127F12-CA10-604B-B38C-0A9F62CD2168}" type="pres">
      <dgm:prSet presAssocID="{E841BE34-52E8-FF43-9573-83A248B40663}" presName="Triangle" presStyleLbl="alignNode1" presStyleIdx="1" presStyleCnt="7"/>
      <dgm:spPr/>
    </dgm:pt>
    <dgm:pt modelId="{119912E6-9B10-B74A-B577-249C749C8FA6}" type="pres">
      <dgm:prSet presAssocID="{3DAFD07A-9938-2349-83FC-ACDE95EC2125}" presName="sibTrans" presStyleCnt="0"/>
      <dgm:spPr/>
    </dgm:pt>
    <dgm:pt modelId="{2919A623-3BC2-2E45-99B2-F12A35076A9D}" type="pres">
      <dgm:prSet presAssocID="{3DAFD07A-9938-2349-83FC-ACDE95EC2125}" presName="space" presStyleCnt="0"/>
      <dgm:spPr/>
    </dgm:pt>
    <dgm:pt modelId="{B1BD4893-B5EB-BF4C-AB9C-E9DF1AA9BF2F}" type="pres">
      <dgm:prSet presAssocID="{BBC1C1B0-E6A9-E541-A294-DBBACAB0F7E4}" presName="composite" presStyleCnt="0"/>
      <dgm:spPr/>
    </dgm:pt>
    <dgm:pt modelId="{6527EA94-80CB-C54B-9CD1-A0BB36B94731}" type="pres">
      <dgm:prSet presAssocID="{BBC1C1B0-E6A9-E541-A294-DBBACAB0F7E4}" presName="LShape" presStyleLbl="alignNode1" presStyleIdx="2" presStyleCnt="7"/>
      <dgm:spPr/>
    </dgm:pt>
    <dgm:pt modelId="{14A80E17-2E2C-A746-8147-715BC9DA2973}" type="pres">
      <dgm:prSet presAssocID="{BBC1C1B0-E6A9-E541-A294-DBBACAB0F7E4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8DF75A21-B6A9-8340-9C19-3C87804D08C6}" type="pres">
      <dgm:prSet presAssocID="{BBC1C1B0-E6A9-E541-A294-DBBACAB0F7E4}" presName="Triangle" presStyleLbl="alignNode1" presStyleIdx="3" presStyleCnt="7"/>
      <dgm:spPr/>
    </dgm:pt>
    <dgm:pt modelId="{40DBA9D0-43CD-1345-8B07-77876DB73E1D}" type="pres">
      <dgm:prSet presAssocID="{83C21683-4988-CA45-B21A-22F9030985E6}" presName="sibTrans" presStyleCnt="0"/>
      <dgm:spPr/>
    </dgm:pt>
    <dgm:pt modelId="{BF4B114C-91C4-A94F-AC01-CD31EB4263FC}" type="pres">
      <dgm:prSet presAssocID="{83C21683-4988-CA45-B21A-22F9030985E6}" presName="space" presStyleCnt="0"/>
      <dgm:spPr/>
    </dgm:pt>
    <dgm:pt modelId="{632D26B0-0BE0-4543-A76A-AF26CB876E96}" type="pres">
      <dgm:prSet presAssocID="{0F81BC4B-E913-1F4E-9A96-31340F9D1F1B}" presName="composite" presStyleCnt="0"/>
      <dgm:spPr/>
    </dgm:pt>
    <dgm:pt modelId="{7DBD786C-E4F0-5C40-B636-187690C1777B}" type="pres">
      <dgm:prSet presAssocID="{0F81BC4B-E913-1F4E-9A96-31340F9D1F1B}" presName="LShape" presStyleLbl="alignNode1" presStyleIdx="4" presStyleCnt="7"/>
      <dgm:spPr/>
    </dgm:pt>
    <dgm:pt modelId="{A4371E2B-585D-384C-8D34-844F5700DB50}" type="pres">
      <dgm:prSet presAssocID="{0F81BC4B-E913-1F4E-9A96-31340F9D1F1B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E6EE1F2D-2B63-9E47-A906-EDF40D406334}" type="pres">
      <dgm:prSet presAssocID="{0F81BC4B-E913-1F4E-9A96-31340F9D1F1B}" presName="Triangle" presStyleLbl="alignNode1" presStyleIdx="5" presStyleCnt="7"/>
      <dgm:spPr/>
    </dgm:pt>
    <dgm:pt modelId="{8C0FD8CF-0130-9F4A-86BA-1C80C3C81706}" type="pres">
      <dgm:prSet presAssocID="{E74433A1-D242-8B4C-8A6D-07D3FAF5D543}" presName="sibTrans" presStyleCnt="0"/>
      <dgm:spPr/>
    </dgm:pt>
    <dgm:pt modelId="{E007AEA8-82A3-8049-B7B0-0AE07F1BADFB}" type="pres">
      <dgm:prSet presAssocID="{E74433A1-D242-8B4C-8A6D-07D3FAF5D543}" presName="space" presStyleCnt="0"/>
      <dgm:spPr/>
    </dgm:pt>
    <dgm:pt modelId="{24F549B0-F0B0-8C41-AB78-A14F6B7E3622}" type="pres">
      <dgm:prSet presAssocID="{17F68737-F5FD-A54E-8DBB-06E49C74C6F2}" presName="composite" presStyleCnt="0"/>
      <dgm:spPr/>
    </dgm:pt>
    <dgm:pt modelId="{7636A8C8-748E-D941-B440-735BB0E9C9C3}" type="pres">
      <dgm:prSet presAssocID="{17F68737-F5FD-A54E-8DBB-06E49C74C6F2}" presName="LShape" presStyleLbl="alignNode1" presStyleIdx="6" presStyleCnt="7"/>
      <dgm:spPr/>
    </dgm:pt>
    <dgm:pt modelId="{E22AE607-6B97-CE4E-9223-ECE12900240E}" type="pres">
      <dgm:prSet presAssocID="{17F68737-F5FD-A54E-8DBB-06E49C74C6F2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F807209-8369-9843-A057-200334F02A62}" srcId="{9725A15E-3F3D-2B45-84CB-A0DA8EFE9AA9}" destId="{17F68737-F5FD-A54E-8DBB-06E49C74C6F2}" srcOrd="3" destOrd="0" parTransId="{C2672187-3EC3-5B48-AE95-135B60A28C6F}" sibTransId="{5891B004-4DEB-D845-AC2A-D84BE45885DF}"/>
    <dgm:cxn modelId="{1B08BC2D-6120-0843-B964-3AA94B8842F3}" type="presOf" srcId="{9725A15E-3F3D-2B45-84CB-A0DA8EFE9AA9}" destId="{0042D530-3D84-C14E-9B47-DE55C6B1036B}" srcOrd="0" destOrd="0" presId="urn:microsoft.com/office/officeart/2009/3/layout/StepUpProcess"/>
    <dgm:cxn modelId="{ACD77361-AB5A-C248-9B44-D56C11B86401}" type="presOf" srcId="{BBC1C1B0-E6A9-E541-A294-DBBACAB0F7E4}" destId="{14A80E17-2E2C-A746-8147-715BC9DA2973}" srcOrd="0" destOrd="0" presId="urn:microsoft.com/office/officeart/2009/3/layout/StepUpProcess"/>
    <dgm:cxn modelId="{FB842A71-E214-6E47-BEDC-C4375B0A6D61}" srcId="{9725A15E-3F3D-2B45-84CB-A0DA8EFE9AA9}" destId="{0F81BC4B-E913-1F4E-9A96-31340F9D1F1B}" srcOrd="2" destOrd="0" parTransId="{D0264CCD-932C-2A47-9A35-E9227DB03FB4}" sibTransId="{E74433A1-D242-8B4C-8A6D-07D3FAF5D543}"/>
    <dgm:cxn modelId="{12962996-7F73-DC4C-8864-D473237B4BF7}" srcId="{9725A15E-3F3D-2B45-84CB-A0DA8EFE9AA9}" destId="{E841BE34-52E8-FF43-9573-83A248B40663}" srcOrd="0" destOrd="0" parTransId="{EA296D84-B6ED-B44E-83E3-E629C349AD6A}" sibTransId="{3DAFD07A-9938-2349-83FC-ACDE95EC2125}"/>
    <dgm:cxn modelId="{B30624D4-CA0D-5F43-8DD6-D0F4D6326CF5}" srcId="{9725A15E-3F3D-2B45-84CB-A0DA8EFE9AA9}" destId="{BBC1C1B0-E6A9-E541-A294-DBBACAB0F7E4}" srcOrd="1" destOrd="0" parTransId="{A7A64BE0-81BF-9341-BAAB-5C120BEA77C1}" sibTransId="{83C21683-4988-CA45-B21A-22F9030985E6}"/>
    <dgm:cxn modelId="{CC72CDE1-7BE2-6545-8B13-9386C0F72F50}" type="presOf" srcId="{0F81BC4B-E913-1F4E-9A96-31340F9D1F1B}" destId="{A4371E2B-585D-384C-8D34-844F5700DB50}" srcOrd="0" destOrd="0" presId="urn:microsoft.com/office/officeart/2009/3/layout/StepUpProcess"/>
    <dgm:cxn modelId="{310748F6-988A-E845-B4FC-9A39FDBAE394}" type="presOf" srcId="{17F68737-F5FD-A54E-8DBB-06E49C74C6F2}" destId="{E22AE607-6B97-CE4E-9223-ECE12900240E}" srcOrd="0" destOrd="0" presId="urn:microsoft.com/office/officeart/2009/3/layout/StepUpProcess"/>
    <dgm:cxn modelId="{ADD6ACFF-AF28-B441-BAE4-FA1C55714F82}" type="presOf" srcId="{E841BE34-52E8-FF43-9573-83A248B40663}" destId="{A51A50F5-9A6D-0341-8013-83F284E4EE4F}" srcOrd="0" destOrd="0" presId="urn:microsoft.com/office/officeart/2009/3/layout/StepUpProcess"/>
    <dgm:cxn modelId="{6F88AC50-826B-7B4A-A168-3AFD89328C51}" type="presParOf" srcId="{0042D530-3D84-C14E-9B47-DE55C6B1036B}" destId="{82BCF24B-9229-B14D-AEE2-BF91E4901437}" srcOrd="0" destOrd="0" presId="urn:microsoft.com/office/officeart/2009/3/layout/StepUpProcess"/>
    <dgm:cxn modelId="{1DA854B2-093A-3C42-9FC8-A6DE1D086AE0}" type="presParOf" srcId="{82BCF24B-9229-B14D-AEE2-BF91E4901437}" destId="{282A471A-06C9-5B4D-B47F-871B795EDE44}" srcOrd="0" destOrd="0" presId="urn:microsoft.com/office/officeart/2009/3/layout/StepUpProcess"/>
    <dgm:cxn modelId="{208A026C-C20D-E344-9C0E-A5AF0B04B709}" type="presParOf" srcId="{82BCF24B-9229-B14D-AEE2-BF91E4901437}" destId="{A51A50F5-9A6D-0341-8013-83F284E4EE4F}" srcOrd="1" destOrd="0" presId="urn:microsoft.com/office/officeart/2009/3/layout/StepUpProcess"/>
    <dgm:cxn modelId="{61E7412D-9ECF-5F48-BC55-5ABFC4EDEE0B}" type="presParOf" srcId="{82BCF24B-9229-B14D-AEE2-BF91E4901437}" destId="{61127F12-CA10-604B-B38C-0A9F62CD2168}" srcOrd="2" destOrd="0" presId="urn:microsoft.com/office/officeart/2009/3/layout/StepUpProcess"/>
    <dgm:cxn modelId="{E67AE5CD-D9C6-474E-A1C5-DBE594666A37}" type="presParOf" srcId="{0042D530-3D84-C14E-9B47-DE55C6B1036B}" destId="{119912E6-9B10-B74A-B577-249C749C8FA6}" srcOrd="1" destOrd="0" presId="urn:microsoft.com/office/officeart/2009/3/layout/StepUpProcess"/>
    <dgm:cxn modelId="{C2B7ED14-691D-CD46-9129-46CF80C56047}" type="presParOf" srcId="{119912E6-9B10-B74A-B577-249C749C8FA6}" destId="{2919A623-3BC2-2E45-99B2-F12A35076A9D}" srcOrd="0" destOrd="0" presId="urn:microsoft.com/office/officeart/2009/3/layout/StepUpProcess"/>
    <dgm:cxn modelId="{D8C6B6C5-3168-2F42-A636-1D2F5D621A65}" type="presParOf" srcId="{0042D530-3D84-C14E-9B47-DE55C6B1036B}" destId="{B1BD4893-B5EB-BF4C-AB9C-E9DF1AA9BF2F}" srcOrd="2" destOrd="0" presId="urn:microsoft.com/office/officeart/2009/3/layout/StepUpProcess"/>
    <dgm:cxn modelId="{DB3B7F73-09DD-5C40-9028-6490C3FAC3F1}" type="presParOf" srcId="{B1BD4893-B5EB-BF4C-AB9C-E9DF1AA9BF2F}" destId="{6527EA94-80CB-C54B-9CD1-A0BB36B94731}" srcOrd="0" destOrd="0" presId="urn:microsoft.com/office/officeart/2009/3/layout/StepUpProcess"/>
    <dgm:cxn modelId="{6D62272A-4350-7048-BDB1-AE6ED411C340}" type="presParOf" srcId="{B1BD4893-B5EB-BF4C-AB9C-E9DF1AA9BF2F}" destId="{14A80E17-2E2C-A746-8147-715BC9DA2973}" srcOrd="1" destOrd="0" presId="urn:microsoft.com/office/officeart/2009/3/layout/StepUpProcess"/>
    <dgm:cxn modelId="{4EB30D02-3FFE-244A-9FD1-BC49F29E877C}" type="presParOf" srcId="{B1BD4893-B5EB-BF4C-AB9C-E9DF1AA9BF2F}" destId="{8DF75A21-B6A9-8340-9C19-3C87804D08C6}" srcOrd="2" destOrd="0" presId="urn:microsoft.com/office/officeart/2009/3/layout/StepUpProcess"/>
    <dgm:cxn modelId="{FA5D935B-4562-7046-8977-54FD0CA5AE4E}" type="presParOf" srcId="{0042D530-3D84-C14E-9B47-DE55C6B1036B}" destId="{40DBA9D0-43CD-1345-8B07-77876DB73E1D}" srcOrd="3" destOrd="0" presId="urn:microsoft.com/office/officeart/2009/3/layout/StepUpProcess"/>
    <dgm:cxn modelId="{AED61D7D-33EF-0B49-AA76-E9C96D37796D}" type="presParOf" srcId="{40DBA9D0-43CD-1345-8B07-77876DB73E1D}" destId="{BF4B114C-91C4-A94F-AC01-CD31EB4263FC}" srcOrd="0" destOrd="0" presId="urn:microsoft.com/office/officeart/2009/3/layout/StepUpProcess"/>
    <dgm:cxn modelId="{FBDEA1AE-2C82-B34F-8137-C49EB852E636}" type="presParOf" srcId="{0042D530-3D84-C14E-9B47-DE55C6B1036B}" destId="{632D26B0-0BE0-4543-A76A-AF26CB876E96}" srcOrd="4" destOrd="0" presId="urn:microsoft.com/office/officeart/2009/3/layout/StepUpProcess"/>
    <dgm:cxn modelId="{04A8CC9C-AFC2-D647-8ECE-CAD06EAEC66C}" type="presParOf" srcId="{632D26B0-0BE0-4543-A76A-AF26CB876E96}" destId="{7DBD786C-E4F0-5C40-B636-187690C1777B}" srcOrd="0" destOrd="0" presId="urn:microsoft.com/office/officeart/2009/3/layout/StepUpProcess"/>
    <dgm:cxn modelId="{AAF497B7-324A-8B40-9E4E-58CC6B59C4CC}" type="presParOf" srcId="{632D26B0-0BE0-4543-A76A-AF26CB876E96}" destId="{A4371E2B-585D-384C-8D34-844F5700DB50}" srcOrd="1" destOrd="0" presId="urn:microsoft.com/office/officeart/2009/3/layout/StepUpProcess"/>
    <dgm:cxn modelId="{40BEB488-720A-864F-B41D-3612696C0037}" type="presParOf" srcId="{632D26B0-0BE0-4543-A76A-AF26CB876E96}" destId="{E6EE1F2D-2B63-9E47-A906-EDF40D406334}" srcOrd="2" destOrd="0" presId="urn:microsoft.com/office/officeart/2009/3/layout/StepUpProcess"/>
    <dgm:cxn modelId="{DFA5822D-66BD-734D-A842-41CA97894304}" type="presParOf" srcId="{0042D530-3D84-C14E-9B47-DE55C6B1036B}" destId="{8C0FD8CF-0130-9F4A-86BA-1C80C3C81706}" srcOrd="5" destOrd="0" presId="urn:microsoft.com/office/officeart/2009/3/layout/StepUpProcess"/>
    <dgm:cxn modelId="{F2A5A96C-7FD6-0745-87E2-53483A757F9C}" type="presParOf" srcId="{8C0FD8CF-0130-9F4A-86BA-1C80C3C81706}" destId="{E007AEA8-82A3-8049-B7B0-0AE07F1BADFB}" srcOrd="0" destOrd="0" presId="urn:microsoft.com/office/officeart/2009/3/layout/StepUpProcess"/>
    <dgm:cxn modelId="{7A0FA11D-A62D-9B47-89AF-83617D62C791}" type="presParOf" srcId="{0042D530-3D84-C14E-9B47-DE55C6B1036B}" destId="{24F549B0-F0B0-8C41-AB78-A14F6B7E3622}" srcOrd="6" destOrd="0" presId="urn:microsoft.com/office/officeart/2009/3/layout/StepUpProcess"/>
    <dgm:cxn modelId="{4C704432-BD79-C241-BEE7-335B111B1E8D}" type="presParOf" srcId="{24F549B0-F0B0-8C41-AB78-A14F6B7E3622}" destId="{7636A8C8-748E-D941-B440-735BB0E9C9C3}" srcOrd="0" destOrd="0" presId="urn:microsoft.com/office/officeart/2009/3/layout/StepUpProcess"/>
    <dgm:cxn modelId="{D569AF4A-58F0-6046-9266-5DF954C976FF}" type="presParOf" srcId="{24F549B0-F0B0-8C41-AB78-A14F6B7E3622}" destId="{E22AE607-6B97-CE4E-9223-ECE12900240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2A471A-06C9-5B4D-B47F-871B795EDE44}">
      <dsp:nvSpPr>
        <dsp:cNvPr id="0" name=""/>
        <dsp:cNvSpPr/>
      </dsp:nvSpPr>
      <dsp:spPr>
        <a:xfrm rot="5400000">
          <a:off x="1736320" y="1116115"/>
          <a:ext cx="1079242" cy="179583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51A50F5-9A6D-0341-8013-83F284E4EE4F}">
      <dsp:nvSpPr>
        <dsp:cNvPr id="0" name=""/>
        <dsp:cNvSpPr/>
      </dsp:nvSpPr>
      <dsp:spPr>
        <a:xfrm>
          <a:off x="1556168" y="1652683"/>
          <a:ext cx="1621290" cy="1421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User Experience</a:t>
          </a:r>
        </a:p>
      </dsp:txBody>
      <dsp:txXfrm>
        <a:off x="1556168" y="1652683"/>
        <a:ext cx="1621290" cy="1421156"/>
      </dsp:txXfrm>
    </dsp:sp>
    <dsp:sp modelId="{61127F12-CA10-604B-B38C-0A9F62CD2168}">
      <dsp:nvSpPr>
        <dsp:cNvPr id="0" name=""/>
        <dsp:cNvSpPr/>
      </dsp:nvSpPr>
      <dsp:spPr>
        <a:xfrm>
          <a:off x="2871555" y="983904"/>
          <a:ext cx="305903" cy="30590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527EA94-80CB-C54B-9CD1-A0BB36B94731}">
      <dsp:nvSpPr>
        <dsp:cNvPr id="0" name=""/>
        <dsp:cNvSpPr/>
      </dsp:nvSpPr>
      <dsp:spPr>
        <a:xfrm rot="5400000">
          <a:off x="3721097" y="624981"/>
          <a:ext cx="1079242" cy="179583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4A80E17-2E2C-A746-8147-715BC9DA2973}">
      <dsp:nvSpPr>
        <dsp:cNvPr id="0" name=""/>
        <dsp:cNvSpPr/>
      </dsp:nvSpPr>
      <dsp:spPr>
        <a:xfrm>
          <a:off x="3540944" y="1161549"/>
          <a:ext cx="1621290" cy="1421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User Interface Design</a:t>
          </a:r>
        </a:p>
      </dsp:txBody>
      <dsp:txXfrm>
        <a:off x="3540944" y="1161549"/>
        <a:ext cx="1621290" cy="1421156"/>
      </dsp:txXfrm>
    </dsp:sp>
    <dsp:sp modelId="{8DF75A21-B6A9-8340-9C19-3C87804D08C6}">
      <dsp:nvSpPr>
        <dsp:cNvPr id="0" name=""/>
        <dsp:cNvSpPr/>
      </dsp:nvSpPr>
      <dsp:spPr>
        <a:xfrm>
          <a:off x="4856331" y="492769"/>
          <a:ext cx="305903" cy="30590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DBD786C-E4F0-5C40-B636-187690C1777B}">
      <dsp:nvSpPr>
        <dsp:cNvPr id="0" name=""/>
        <dsp:cNvSpPr/>
      </dsp:nvSpPr>
      <dsp:spPr>
        <a:xfrm rot="5400000">
          <a:off x="5705873" y="133846"/>
          <a:ext cx="1079242" cy="179583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4371E2B-585D-384C-8D34-844F5700DB50}">
      <dsp:nvSpPr>
        <dsp:cNvPr id="0" name=""/>
        <dsp:cNvSpPr/>
      </dsp:nvSpPr>
      <dsp:spPr>
        <a:xfrm>
          <a:off x="5525721" y="670414"/>
          <a:ext cx="1621290" cy="1421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Service Design</a:t>
          </a:r>
        </a:p>
      </dsp:txBody>
      <dsp:txXfrm>
        <a:off x="5525721" y="670414"/>
        <a:ext cx="1621290" cy="1421156"/>
      </dsp:txXfrm>
    </dsp:sp>
    <dsp:sp modelId="{E6EE1F2D-2B63-9E47-A906-EDF40D406334}">
      <dsp:nvSpPr>
        <dsp:cNvPr id="0" name=""/>
        <dsp:cNvSpPr/>
      </dsp:nvSpPr>
      <dsp:spPr>
        <a:xfrm>
          <a:off x="6841108" y="1634"/>
          <a:ext cx="305903" cy="30590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636A8C8-748E-D941-B440-735BB0E9C9C3}">
      <dsp:nvSpPr>
        <dsp:cNvPr id="0" name=""/>
        <dsp:cNvSpPr/>
      </dsp:nvSpPr>
      <dsp:spPr>
        <a:xfrm rot="5400000">
          <a:off x="7690650" y="-357288"/>
          <a:ext cx="1079242" cy="179583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22AE607-6B97-CE4E-9223-ECE12900240E}">
      <dsp:nvSpPr>
        <dsp:cNvPr id="0" name=""/>
        <dsp:cNvSpPr/>
      </dsp:nvSpPr>
      <dsp:spPr>
        <a:xfrm>
          <a:off x="7510497" y="179279"/>
          <a:ext cx="1621290" cy="1421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Command Line Interfaces</a:t>
          </a:r>
        </a:p>
      </dsp:txBody>
      <dsp:txXfrm>
        <a:off x="7510497" y="179279"/>
        <a:ext cx="1621290" cy="14211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2022-04-05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2572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9783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5734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581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7997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6570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724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2022-04-05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2022-04-05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hyperlink" Target="https://pan-training.eu/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s://e-learning.pan-training.eu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docs.pan-training.e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cs.pan-training.eu/docs/layout/" TargetMode="External"/><Relationship Id="rId5" Type="http://schemas.openxmlformats.org/officeDocument/2006/relationships/hyperlink" Target="https://docs.pan-training.eu/docs/quick-start/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github.com/easyScience" TargetMode="External"/><Relationship Id="rId4" Type="http://schemas.openxmlformats.org/officeDocument/2006/relationships/hyperlink" Target="https://easyscience.softwar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easyscience.github.io/EasyReflectometryLib/simple_fitting.html" TargetMode="External"/><Relationship Id="rId4" Type="http://schemas.openxmlformats.org/officeDocument/2006/relationships/hyperlink" Target="https://github.com/easyScience/easyDiffractionLib/blob/master/examples/Fitting_multiphase.ipynb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github.com/McStasMcXtrace/McCode/wiki/HOWTO%3A-Modifying-a-McStas-2-instrument-for-use-under-McStas-3" TargetMode="Externa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cipp.github.io/ess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github.com/scipp/scipp/actions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53.png"/><Relationship Id="rId7" Type="http://schemas.openxmlformats.org/officeDocument/2006/relationships/image" Target="../media/image50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9.tiff"/><Relationship Id="rId9" Type="http://schemas.openxmlformats.org/officeDocument/2006/relationships/image" Target="../media/image56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mads-bertelsen.github.io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ECDE6-514E-5F47-8430-8887E610F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PaNOSC</a:t>
            </a:r>
            <a:r>
              <a:rPr lang="en-GB" dirty="0"/>
              <a:t> WP8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632C0A-DE2B-524C-B5D2-3CD7D589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E8A3B-AA50-9F4B-8962-2FDBDA7F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641CE-A263-1647-B261-BC3E1AA6DA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WP8: e-learning portal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C885B2-9ADD-BF4D-AD92-3FB8A679C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927" y="1438102"/>
            <a:ext cx="9365782" cy="476806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GB" dirty="0">
                <a:hlinkClick r:id="rId2"/>
              </a:rPr>
              <a:t>pan-</a:t>
            </a:r>
            <a:r>
              <a:rPr lang="en-GB" dirty="0" err="1">
                <a:hlinkClick r:id="rId2"/>
              </a:rPr>
              <a:t>learning.org</a:t>
            </a:r>
            <a:r>
              <a:rPr lang="en-GB" dirty="0"/>
              <a:t>	</a:t>
            </a:r>
          </a:p>
          <a:p>
            <a:pPr>
              <a:buFont typeface="Wingdings" pitchFamily="2" charset="2"/>
              <a:buChar char="q"/>
            </a:pPr>
            <a:r>
              <a:rPr lang="en-GB" dirty="0"/>
              <a:t>Front-stage: New design of pages and merge into</a:t>
            </a:r>
            <a:r>
              <a:rPr lang="en-US" u="sng" dirty="0">
                <a:hlinkClick r:id="rId3"/>
              </a:rPr>
              <a:t> https://pan-training.eu</a:t>
            </a:r>
            <a:r>
              <a:rPr lang="en-US" dirty="0"/>
              <a:t> </a:t>
            </a:r>
            <a:endParaRPr lang="en-GB" dirty="0"/>
          </a:p>
          <a:p>
            <a:pPr lvl="1">
              <a:buFont typeface="Wingdings" pitchFamily="2" charset="2"/>
              <a:buChar char="q"/>
            </a:pPr>
            <a:r>
              <a:rPr lang="en-GB" dirty="0"/>
              <a:t>Updated </a:t>
            </a:r>
            <a:r>
              <a:rPr lang="en-GB" dirty="0">
                <a:hlinkClick r:id="rId4"/>
              </a:rPr>
              <a:t>documentation</a:t>
            </a:r>
            <a:r>
              <a:rPr lang="en-GB" dirty="0"/>
              <a:t> for adding content: Tip &amp; Trick for teachers on </a:t>
            </a:r>
            <a:r>
              <a:rPr lang="en-GB" dirty="0" err="1"/>
              <a:t>Jupyter</a:t>
            </a:r>
            <a:r>
              <a:rPr lang="en-GB" dirty="0"/>
              <a:t>, Moodle Quiz, Videos</a:t>
            </a:r>
          </a:p>
          <a:p>
            <a:pPr>
              <a:buFont typeface="Wingdings" pitchFamily="2" charset="2"/>
              <a:buChar char="q"/>
            </a:pPr>
            <a:r>
              <a:rPr lang="en-GB" dirty="0"/>
              <a:t>Back-stage: consolidating the docker setup use in training sessions </a:t>
            </a:r>
          </a:p>
          <a:p>
            <a:pPr marL="0" indent="0">
              <a:buNone/>
            </a:pPr>
            <a:r>
              <a:rPr lang="en-GB" dirty="0"/>
              <a:t>  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859F2-40E7-444F-99A9-F08620DDA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4CEDDA-0A2A-6A4A-B2D4-197A143C0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2367" y="3600395"/>
            <a:ext cx="4019889" cy="32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3B3BFC-9FC3-A545-A4D2-DF2705568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621751"/>
            <a:ext cx="4013866" cy="324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4C540C-0C2D-754B-BB91-BF801DC37C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4214" y="3600395"/>
            <a:ext cx="4011573" cy="32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90A597-B99C-6C4E-85C7-0EBFE170BC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8941" y="2612092"/>
            <a:ext cx="1766904" cy="100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7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C1BCB-3BA1-E643-832C-78706DD2C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PaNOSC</a:t>
            </a:r>
            <a:r>
              <a:rPr lang="en-GB" dirty="0"/>
              <a:t> WP8: Hands-on tips &amp; tricks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DF8A5-99F5-B648-9E0A-B606899A0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4CCAB-7B52-D044-963A-BC80FCAFA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ABBAC-2271-3E41-9F92-75F83E25FD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0C9365-77DA-D94C-AD3F-8850CEF7F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0973FF-E9B5-2B44-996D-45018CD48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8394"/>
            <a:ext cx="6221449" cy="3828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37B183-0967-824C-91CB-BCDF4A900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247" y="2880476"/>
            <a:ext cx="4868384" cy="3806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E45CFC-9B69-654B-82CC-7293833DD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409" y="2440098"/>
            <a:ext cx="3715591" cy="43899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BE1E2D-B241-6E48-A3EA-6357DC35DC6E}"/>
              </a:ext>
            </a:extLst>
          </p:cNvPr>
          <p:cNvSpPr txBox="1"/>
          <p:nvPr/>
        </p:nvSpPr>
        <p:spPr>
          <a:xfrm>
            <a:off x="236252" y="4848230"/>
            <a:ext cx="2448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  <a:hlinkClick r:id="rId5"/>
              </a:rPr>
              <a:t>Tips &amp; Tricks for Moodle</a:t>
            </a:r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B8843F-EE93-1545-A59D-2342512D6624}"/>
              </a:ext>
            </a:extLst>
          </p:cNvPr>
          <p:cNvSpPr txBox="1"/>
          <p:nvPr/>
        </p:nvSpPr>
        <p:spPr>
          <a:xfrm>
            <a:off x="8642099" y="1852428"/>
            <a:ext cx="325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  <a:hlinkClick r:id="rId6"/>
              </a:rPr>
              <a:t>Tips &amp; Tricks for Video Recording</a:t>
            </a:r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31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D98265-8BB0-2B4B-920B-97DEA99FD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082" y="3606416"/>
            <a:ext cx="4004850" cy="33070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B3A316-C135-E04E-AA96-AB5417C8D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HighnESS</a:t>
            </a:r>
            <a:r>
              <a:rPr lang="en-GB" dirty="0"/>
              <a:t> WP7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406008-9749-A149-B10D-606D35E6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62770-3ED9-934D-B5A4-6FCD0BF9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AFFC6E-F9EB-384F-AFF3-DCB8ADBC5B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guide_bot</a:t>
            </a:r>
            <a:endParaRPr lang="en-GB" dirty="0"/>
          </a:p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5984C9-19CF-CB4A-9D79-09C5D51AB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21FFF70-6858-F04E-B258-A91E73185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493" y="460700"/>
            <a:ext cx="5462517" cy="476806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AU" dirty="0"/>
              <a:t> The purpose of </a:t>
            </a:r>
            <a:r>
              <a:rPr lang="en-AU" dirty="0" err="1"/>
              <a:t>guide_bot</a:t>
            </a:r>
            <a:r>
              <a:rPr lang="en-AU" dirty="0"/>
              <a:t> is to automate optimization of neutron guide systems given a simple job description and a description of the desired guide geometry. </a:t>
            </a:r>
          </a:p>
          <a:p>
            <a:pPr>
              <a:buFont typeface="Wingdings" pitchFamily="2" charset="2"/>
              <a:buChar char="q"/>
            </a:pPr>
            <a:endParaRPr lang="en-AU" dirty="0"/>
          </a:p>
          <a:p>
            <a:pPr>
              <a:buFont typeface="Wingdings" pitchFamily="2" charset="2"/>
              <a:buChar char="q"/>
            </a:pPr>
            <a:r>
              <a:rPr lang="en-AU" dirty="0"/>
              <a:t> Python base version of </a:t>
            </a:r>
            <a:r>
              <a:rPr lang="en-AU" dirty="0" err="1"/>
              <a:t>guide_bot</a:t>
            </a:r>
            <a:r>
              <a:rPr lang="en-AU" dirty="0"/>
              <a:t>. Now production ready.</a:t>
            </a:r>
          </a:p>
          <a:p>
            <a:pPr>
              <a:buFont typeface="Wingdings" pitchFamily="2" charset="2"/>
              <a:buChar char="q"/>
            </a:pPr>
            <a:r>
              <a:rPr lang="en-AU" dirty="0"/>
              <a:t>The guide simulations are performed by </a:t>
            </a:r>
            <a:r>
              <a:rPr lang="en-AU" dirty="0" err="1"/>
              <a:t>McStas</a:t>
            </a:r>
            <a:r>
              <a:rPr lang="en-AU" dirty="0"/>
              <a:t> and on a cluster running SLURM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AE089D-A3F7-8242-A6B6-D3110AFCA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67" y="1446416"/>
            <a:ext cx="4631040" cy="43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D23751-270D-A647-B598-7D8CA138B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8240" y="5570395"/>
            <a:ext cx="2072164" cy="904875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0964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13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077299"/>
              </p:ext>
            </p:extLst>
          </p:nvPr>
        </p:nvGraphicFramePr>
        <p:xfrm>
          <a:off x="1195647" y="1633448"/>
          <a:ext cx="10134600" cy="2746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	DRAM group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	</a:t>
                      </a:r>
                      <a:r>
                        <a:rPr lang="en-GB" sz="2000" b="0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PaNOSC</a:t>
                      </a: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&amp; </a:t>
                      </a:r>
                      <a:r>
                        <a:rPr lang="en-GB" sz="2000" b="0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HighnESS</a:t>
                      </a:r>
                      <a:endParaRPr lang="en-GB" sz="2000" b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Data Analysis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	Modelling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780297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	Data Reduction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	General Update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2022-04-05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8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DC56-7146-D749-9F42-B4B45251E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Analysis updates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F7C65-862E-5E47-8EA7-AB068771B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02F45-E75B-2147-928E-B6BB1242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62A45-11DA-8145-8ABF-AC71BDAFF2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Releases and new projects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75FC45-A35E-0349-8F37-27445FE9B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 Good progress on the data analysis software has been made with new releases. Some highlights for the analysis software include: </a:t>
            </a:r>
            <a:endParaRPr lang="sv-SE" dirty="0"/>
          </a:p>
          <a:p>
            <a:pPr marL="0" lvl="0" indent="0">
              <a:buNone/>
            </a:pPr>
            <a:r>
              <a:rPr lang="en-GB" dirty="0"/>
              <a:t> </a:t>
            </a:r>
          </a:p>
          <a:p>
            <a:pPr lvl="0">
              <a:buFont typeface="Wingdings" pitchFamily="2" charset="2"/>
              <a:buChar char="q"/>
            </a:pPr>
            <a:r>
              <a:rPr lang="en-GB" dirty="0"/>
              <a:t> </a:t>
            </a:r>
            <a:r>
              <a:rPr lang="en-GB" dirty="0" err="1"/>
              <a:t>EasyDiffraction</a:t>
            </a:r>
            <a:r>
              <a:rPr lang="en-GB" dirty="0"/>
              <a:t> (Version 0.8.3)</a:t>
            </a:r>
          </a:p>
          <a:p>
            <a:pPr lvl="0">
              <a:buFont typeface="Wingdings" pitchFamily="2" charset="2"/>
              <a:buChar char="q"/>
            </a:pPr>
            <a:r>
              <a:rPr lang="en-GB" dirty="0"/>
              <a:t> </a:t>
            </a:r>
            <a:r>
              <a:rPr lang="en-GB" dirty="0" err="1"/>
              <a:t>EasyReflectometry</a:t>
            </a:r>
            <a:r>
              <a:rPr lang="en-GB" dirty="0"/>
              <a:t> (Version 0.0.3 beta)</a:t>
            </a:r>
            <a:r>
              <a:rPr lang="sv-SE" dirty="0"/>
              <a:t> </a:t>
            </a:r>
          </a:p>
          <a:p>
            <a:pPr lvl="0">
              <a:buFont typeface="Wingdings" pitchFamily="2" charset="2"/>
              <a:buChar char="q"/>
            </a:pPr>
            <a:r>
              <a:rPr lang="sv-SE" dirty="0"/>
              <a:t> New: </a:t>
            </a:r>
            <a:r>
              <a:rPr lang="en-GB" dirty="0" err="1"/>
              <a:t>EasyQens</a:t>
            </a:r>
            <a:r>
              <a:rPr lang="en-GB" dirty="0"/>
              <a:t> in the early planning phase. Together with the CSPEC team compiled list of requirement and features need for first demo (Q3/Q4). </a:t>
            </a:r>
          </a:p>
          <a:p>
            <a:pPr lvl="0">
              <a:buFont typeface="Wingdings" pitchFamily="2" charset="2"/>
              <a:buChar char="q"/>
            </a:pPr>
            <a:endParaRPr lang="sv-SE" dirty="0"/>
          </a:p>
          <a:p>
            <a:pPr lvl="0">
              <a:buFont typeface="Wingdings" pitchFamily="2" charset="2"/>
              <a:buChar char="q"/>
            </a:pPr>
            <a:r>
              <a:rPr lang="sv-SE" dirty="0"/>
              <a:t> </a:t>
            </a:r>
            <a:r>
              <a:rPr lang="en-GB" dirty="0" err="1"/>
              <a:t>SasView</a:t>
            </a:r>
            <a:r>
              <a:rPr lang="en-GB" dirty="0"/>
              <a:t> </a:t>
            </a:r>
            <a:r>
              <a:rPr lang="sv-SE" dirty="0"/>
              <a:t>(</a:t>
            </a:r>
            <a:r>
              <a:rPr lang="en-GB" dirty="0"/>
              <a:t>5.0.5rc)</a:t>
            </a:r>
          </a:p>
          <a:p>
            <a:pPr lvl="0">
              <a:buFont typeface="Wingdings" pitchFamily="2" charset="2"/>
              <a:buChar char="q"/>
            </a:pPr>
            <a:endParaRPr lang="sv-SE" dirty="0"/>
          </a:p>
          <a:p>
            <a:pPr marL="0" lvl="0" indent="0">
              <a:buNone/>
            </a:pP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C8CE0F-1E43-0546-A141-845836AAC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782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BA89E-DF07-2141-9449-EEF895592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EasyScience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7236D6-F966-F444-8447-99F73398E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86976-FC15-664A-8676-B708FC117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FBE4E1-C621-9242-99DC-DCFC6C9F52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EasyDiffraction</a:t>
            </a:r>
            <a:r>
              <a:rPr lang="en-GB" dirty="0"/>
              <a:t> &amp; </a:t>
            </a:r>
            <a:r>
              <a:rPr lang="en-GB" dirty="0" err="1"/>
              <a:t>EasyReflectometry</a:t>
            </a:r>
            <a:r>
              <a:rPr lang="en-GB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F5DB2F-03CC-CC4B-88D1-467D1BEAF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389" y="1516462"/>
            <a:ext cx="4592722" cy="476806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GB" dirty="0"/>
              <a:t> </a:t>
            </a:r>
            <a:r>
              <a:rPr lang="en-GB" dirty="0" err="1"/>
              <a:t>EasyDiffraction</a:t>
            </a:r>
            <a:r>
              <a:rPr lang="en-GB" dirty="0"/>
              <a:t> (App and notebooks)</a:t>
            </a:r>
          </a:p>
          <a:p>
            <a:pPr>
              <a:buFont typeface="Wingdings" pitchFamily="2" charset="2"/>
              <a:buChar char="q"/>
            </a:pPr>
            <a:r>
              <a:rPr lang="en-GB" dirty="0"/>
              <a:t> </a:t>
            </a:r>
            <a:r>
              <a:rPr lang="en-GB" dirty="0" err="1"/>
              <a:t>EasyReflectormetry</a:t>
            </a:r>
            <a:r>
              <a:rPr lang="en-GB" dirty="0"/>
              <a:t> (App and notebooks)</a:t>
            </a:r>
          </a:p>
          <a:p>
            <a:pPr>
              <a:buFont typeface="Wingdings" pitchFamily="2" charset="2"/>
              <a:buChar char="q"/>
            </a:pPr>
            <a:endParaRPr lang="en-GB" dirty="0"/>
          </a:p>
          <a:p>
            <a:pPr>
              <a:buFont typeface="Wingdings" pitchFamily="2" charset="2"/>
              <a:buChar char="q"/>
            </a:pP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2DA16A-4045-9D48-9B76-DBC725C9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EEDC87-5C5B-1F49-B1A6-CDA7B058E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8717"/>
            <a:ext cx="5405015" cy="27592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ABE360-B056-0846-B0A3-2D6DD5E0D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408" y="32404"/>
            <a:ext cx="6511022" cy="4863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3C8968-A7F1-274B-9E24-955704EB099D}"/>
              </a:ext>
            </a:extLst>
          </p:cNvPr>
          <p:cNvSpPr txBox="1"/>
          <p:nvPr/>
        </p:nvSpPr>
        <p:spPr>
          <a:xfrm>
            <a:off x="9828737" y="4990044"/>
            <a:ext cx="2248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666666"/>
                </a:solidFill>
              </a:rPr>
              <a:t>See </a:t>
            </a:r>
            <a:r>
              <a:rPr lang="en-GB" sz="1200" dirty="0">
                <a:solidFill>
                  <a:srgbClr val="666666"/>
                </a:solidFill>
                <a:hlinkClick r:id="rId4"/>
              </a:rPr>
              <a:t>https://easyscience.software</a:t>
            </a:r>
            <a:endParaRPr lang="en-GB" sz="1200" dirty="0">
              <a:solidFill>
                <a:srgbClr val="66666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EC04E3-C868-614E-A0E1-456428CD82AA}"/>
              </a:ext>
            </a:extLst>
          </p:cNvPr>
          <p:cNvSpPr txBox="1"/>
          <p:nvPr/>
        </p:nvSpPr>
        <p:spPr>
          <a:xfrm>
            <a:off x="264990" y="3804113"/>
            <a:ext cx="2434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666666"/>
                </a:solidFill>
              </a:rPr>
              <a:t>See </a:t>
            </a:r>
            <a:r>
              <a:rPr lang="en-GB" sz="1200" dirty="0">
                <a:solidFill>
                  <a:srgbClr val="666666"/>
                </a:solidFill>
                <a:hlinkClick r:id="rId5"/>
              </a:rPr>
              <a:t>https://github.com/easyScience</a:t>
            </a:r>
            <a:endParaRPr lang="en-GB" sz="12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4C3B1-9B32-CB42-8CEF-48239A37E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EasyScience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1AED3-F8C7-2B46-A0FB-72F9B5EA9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F598A-BAB7-8847-B43E-EE57E6F50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C1FDB-0E71-FC4C-AE42-8AB5B35605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First steps towards running </a:t>
            </a:r>
            <a:r>
              <a:rPr lang="en-GB" dirty="0" err="1"/>
              <a:t>Jupyter</a:t>
            </a:r>
            <a:r>
              <a:rPr lang="en-GB" dirty="0"/>
              <a:t> Notebooks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B417ED-5F3E-CA45-94B9-996F702C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6153F9-9297-9C4E-A9EF-9CF6AAC77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631" y="1780137"/>
            <a:ext cx="6120000" cy="512598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1B1F0A-9DA8-EC43-AAD7-11E62084E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3" y="1792703"/>
            <a:ext cx="6120000" cy="511342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59F456-59F2-DF45-9DC6-24DD0B0D8C24}"/>
              </a:ext>
            </a:extLst>
          </p:cNvPr>
          <p:cNvSpPr txBox="1"/>
          <p:nvPr/>
        </p:nvSpPr>
        <p:spPr>
          <a:xfrm>
            <a:off x="405613" y="1401812"/>
            <a:ext cx="158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err="1">
                <a:solidFill>
                  <a:srgbClr val="666666"/>
                </a:solidFill>
                <a:hlinkClick r:id="rId4"/>
              </a:rPr>
              <a:t>EasyDiffraction</a:t>
            </a:r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371CAB-DA42-464D-8A60-5917AE7C2792}"/>
              </a:ext>
            </a:extLst>
          </p:cNvPr>
          <p:cNvSpPr txBox="1"/>
          <p:nvPr/>
        </p:nvSpPr>
        <p:spPr>
          <a:xfrm>
            <a:off x="6466678" y="1397566"/>
            <a:ext cx="192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err="1">
                <a:solidFill>
                  <a:srgbClr val="666666"/>
                </a:solidFill>
                <a:hlinkClick r:id="rId5"/>
              </a:rPr>
              <a:t>EasyReflectometry</a:t>
            </a:r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DA78-7728-B749-B854-43FD60656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Analysis Group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C6AD95-6887-5D4F-A0A3-9FA6DEB8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5BBA3-3556-2D45-BBB5-0B2C4EC86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767D8F5-DF11-3140-BB7A-A3A8F9D933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0716817"/>
              </p:ext>
            </p:extLst>
          </p:nvPr>
        </p:nvGraphicFramePr>
        <p:xfrm>
          <a:off x="0" y="922712"/>
          <a:ext cx="5357424" cy="559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8541">
                  <a:extLst>
                    <a:ext uri="{9D8B030D-6E8A-4147-A177-3AD203B41FA5}">
                      <a16:colId xmlns:a16="http://schemas.microsoft.com/office/drawing/2014/main" val="2862125227"/>
                    </a:ext>
                  </a:extLst>
                </a:gridCol>
                <a:gridCol w="453409">
                  <a:extLst>
                    <a:ext uri="{9D8B030D-6E8A-4147-A177-3AD203B41FA5}">
                      <a16:colId xmlns:a16="http://schemas.microsoft.com/office/drawing/2014/main" val="1707001595"/>
                    </a:ext>
                  </a:extLst>
                </a:gridCol>
                <a:gridCol w="3505474">
                  <a:extLst>
                    <a:ext uri="{9D8B030D-6E8A-4147-A177-3AD203B41FA5}">
                      <a16:colId xmlns:a16="http://schemas.microsoft.com/office/drawing/2014/main" val="127964364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GB" dirty="0"/>
                        <a:t>Piotr </a:t>
                      </a:r>
                      <a:r>
                        <a:rPr lang="en-GB" dirty="0" err="1"/>
                        <a:t>Rozyczko</a:t>
                      </a:r>
                      <a:r>
                        <a:rPr lang="en-GB" dirty="0"/>
                        <a:t>: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dirty="0"/>
                        <a:t>Expert in scientific software development (</a:t>
                      </a:r>
                      <a:r>
                        <a:rPr lang="en-GB" dirty="0" err="1"/>
                        <a:t>Biovia</a:t>
                      </a:r>
                      <a:r>
                        <a:rPr lang="en-GB" dirty="0"/>
                        <a:t>, Synopsys), atomistic simulations, and </a:t>
                      </a:r>
                      <a:r>
                        <a:rPr lang="en-GB" dirty="0" err="1"/>
                        <a:t>SasView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Expert in scientific software development (Biovia, Synopsys), atomistic simulations, and SasView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1240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GB" dirty="0"/>
                        <a:t>Simon Ward: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dirty="0"/>
                        <a:t>Spectroscopy expert, </a:t>
                      </a:r>
                      <a:r>
                        <a:rPr lang="en-GB" dirty="0" err="1"/>
                        <a:t>SpinW</a:t>
                      </a:r>
                      <a:r>
                        <a:rPr lang="en-GB" dirty="0"/>
                        <a:t> maintainer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Spectroscopy expert, SpinW maintainer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01356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GB" dirty="0"/>
                        <a:t>Andrew </a:t>
                      </a:r>
                      <a:r>
                        <a:rPr lang="en-GB" dirty="0" err="1"/>
                        <a:t>Sazonov</a:t>
                      </a:r>
                      <a:r>
                        <a:rPr lang="en-GB" dirty="0"/>
                        <a:t>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dirty="0"/>
                        <a:t>Diffraction expert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Diffraction expert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45391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GB" dirty="0"/>
                        <a:t>NN: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dirty="0"/>
                        <a:t>Imaging expert (1 year before BOT)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Imaging expert (1 year before BOT)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19122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Support from Instrument Data Scientists. Specifically: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706851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GB" dirty="0" err="1"/>
                        <a:t>Wojciech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Potrzebowski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dirty="0"/>
                        <a:t>SANS (</a:t>
                      </a:r>
                      <a:r>
                        <a:rPr lang="en-GB" dirty="0" err="1"/>
                        <a:t>SasView</a:t>
                      </a:r>
                      <a:r>
                        <a:rPr lang="en-GB" dirty="0"/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SANS (</a:t>
                      </a:r>
                      <a:r>
                        <a:rPr lang="en-GB" dirty="0" err="1"/>
                        <a:t>SasView</a:t>
                      </a:r>
                      <a:r>
                        <a:rPr lang="en-GB" dirty="0"/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1515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GB" dirty="0"/>
                        <a:t>Andrew </a:t>
                      </a:r>
                      <a:r>
                        <a:rPr lang="en-GB" dirty="0" err="1"/>
                        <a:t>McCluskey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dirty="0"/>
                        <a:t>Reflectometry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Reflectometry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027531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endParaRPr lang="en-GB" dirty="0"/>
                    </a:p>
                    <a:p>
                      <a:r>
                        <a:rPr lang="en-GB" dirty="0"/>
                        <a:t>In kind (coming to a close)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1015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PSI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Imaging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3246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FZJ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Reflectometry + </a:t>
                      </a:r>
                      <a:r>
                        <a:rPr lang="en-GB" strike="sngStrike" dirty="0"/>
                        <a:t>QENS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trike="sngStrik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0916273"/>
                  </a:ext>
                </a:extLst>
              </a:tr>
            </a:tbl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FC1285-503E-9542-953E-B702B2376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A6A308-ED69-1647-8E34-29F24D19C902}"/>
              </a:ext>
            </a:extLst>
          </p:cNvPr>
          <p:cNvSpPr txBox="1"/>
          <p:nvPr/>
        </p:nvSpPr>
        <p:spPr>
          <a:xfrm>
            <a:off x="5783709" y="1024528"/>
            <a:ext cx="568712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b="1" dirty="0"/>
              <a:t>Erik </a:t>
            </a:r>
            <a:r>
              <a:rPr lang="en-US" b="1" dirty="0" err="1"/>
              <a:t>Fransson</a:t>
            </a:r>
            <a:r>
              <a:rPr lang="en-US" dirty="0"/>
              <a:t> from Chalmers University of Technology </a:t>
            </a:r>
            <a:r>
              <a:rPr lang="en-US" dirty="0" err="1"/>
              <a:t>wokring</a:t>
            </a:r>
            <a:r>
              <a:rPr lang="en-US" dirty="0"/>
              <a:t> on a joint Chalmers-MAX IV-ESS post doc project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  <a:p>
            <a:pPr marL="742950" lvl="1" indent="-285750">
              <a:buFont typeface="Wingdings" pitchFamily="2" charset="2"/>
              <a:buChar char="q"/>
            </a:pPr>
            <a:r>
              <a:rPr lang="en-US" dirty="0"/>
              <a:t>The project is about statistical learning applied to diffraction data and will make use of </a:t>
            </a:r>
            <a:r>
              <a:rPr lang="en-US" dirty="0" err="1"/>
              <a:t>easyScience</a:t>
            </a:r>
            <a:r>
              <a:rPr lang="en-US" dirty="0"/>
              <a:t> / </a:t>
            </a:r>
            <a:r>
              <a:rPr lang="en-US" dirty="0" err="1"/>
              <a:t>easyDiffraction</a:t>
            </a:r>
            <a:r>
              <a:rPr lang="en-US" dirty="0"/>
              <a:t>. The post doc will have multiple longer stays at MAX IV</a:t>
            </a:r>
          </a:p>
          <a:p>
            <a:pPr marL="742950" lvl="1" indent="-285750">
              <a:buFont typeface="Wingdings" pitchFamily="2" charset="2"/>
              <a:buChar char="q"/>
            </a:pPr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As part of a project funded by the Swedish Research Council (VR) related to data processing solutions for </a:t>
            </a:r>
            <a:r>
              <a:rPr lang="en-US" b="1" dirty="0"/>
              <a:t>NMX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dirty="0"/>
              <a:t>we also have a </a:t>
            </a:r>
            <a:r>
              <a:rPr lang="en-US" b="1" dirty="0"/>
              <a:t>part time seconded developer</a:t>
            </a:r>
            <a:r>
              <a:rPr lang="en-US" dirty="0"/>
              <a:t> from Lund University and a </a:t>
            </a:r>
            <a:r>
              <a:rPr lang="en-US" b="1" dirty="0"/>
              <a:t>full-time post doc starting</a:t>
            </a:r>
            <a:r>
              <a:rPr lang="en-US" dirty="0"/>
              <a:t> to  work on questions related to both data reduction and analysis for NMX. </a:t>
            </a:r>
            <a:endParaRPr lang="sv-SE" dirty="0"/>
          </a:p>
          <a:p>
            <a:pPr marL="285750" indent="-285750">
              <a:buFont typeface="Wingdings" pitchFamily="2" charset="2"/>
              <a:buChar char="q"/>
            </a:pPr>
            <a:endParaRPr lang="sv-SE" dirty="0"/>
          </a:p>
          <a:p>
            <a:pPr algn="l"/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18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915495"/>
              </p:ext>
            </p:extLst>
          </p:nvPr>
        </p:nvGraphicFramePr>
        <p:xfrm>
          <a:off x="1195647" y="1633448"/>
          <a:ext cx="10134600" cy="2746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	DRAM group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	</a:t>
                      </a:r>
                      <a:r>
                        <a:rPr lang="en-GB" sz="2000" b="0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PaNOSC</a:t>
                      </a: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&amp; </a:t>
                      </a:r>
                      <a:r>
                        <a:rPr lang="en-GB" sz="2000" b="0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HighnESS</a:t>
                      </a:r>
                      <a:endParaRPr lang="en-GB" sz="2000" b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	Data Analysis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4	Modelling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780297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	Data Reduction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	General Update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2022-04-05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11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DC56-7146-D749-9F42-B4B45251E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 updates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F7C65-862E-5E47-8EA7-AB068771B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02F45-E75B-2147-928E-B6BB1242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19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62A45-11DA-8145-8ABF-AC71BDAFF2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, </a:t>
            </a:r>
            <a:r>
              <a:rPr lang="en-GB" dirty="0" err="1"/>
              <a:t>McStasScript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75FC45-A35E-0349-8F37-27445FE9B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804595" cy="4768062"/>
          </a:xfrm>
        </p:spPr>
        <p:txBody>
          <a:bodyPr/>
          <a:lstStyle/>
          <a:p>
            <a:pPr lvl="0">
              <a:buFont typeface="Wingdings" pitchFamily="2" charset="2"/>
              <a:buChar char="q"/>
            </a:pPr>
            <a:r>
              <a:rPr lang="en-GB" dirty="0"/>
              <a:t> </a:t>
            </a:r>
            <a:r>
              <a:rPr lang="en-GB" dirty="0" err="1"/>
              <a:t>McStas</a:t>
            </a:r>
            <a:r>
              <a:rPr lang="en-GB" dirty="0"/>
              <a:t> (3.1, 2.7.1)</a:t>
            </a:r>
          </a:p>
          <a:p>
            <a:pPr lvl="0">
              <a:buFont typeface="Wingdings" pitchFamily="2" charset="2"/>
              <a:buChar char="q"/>
            </a:pPr>
            <a:r>
              <a:rPr lang="en-GB" dirty="0" err="1"/>
              <a:t>McStasScript</a:t>
            </a:r>
            <a:r>
              <a:rPr lang="en-GB" dirty="0"/>
              <a:t> (0.0.40)</a:t>
            </a:r>
          </a:p>
          <a:p>
            <a:pPr lvl="0">
              <a:buFont typeface="Wingdings" pitchFamily="2" charset="2"/>
              <a:buChar char="q"/>
            </a:pPr>
            <a:endParaRPr lang="en-GB" dirty="0"/>
          </a:p>
          <a:p>
            <a:pPr lvl="1">
              <a:buFont typeface="Wingdings" pitchFamily="2" charset="2"/>
              <a:buChar char="q"/>
            </a:pPr>
            <a:r>
              <a:rPr lang="en-GB" dirty="0"/>
              <a:t> Support for GPU</a:t>
            </a:r>
            <a:endParaRPr lang="sv-SE" dirty="0"/>
          </a:p>
          <a:p>
            <a:pPr lvl="1">
              <a:buFont typeface="Wingdings" pitchFamily="2" charset="2"/>
              <a:buChar char="q"/>
            </a:pPr>
            <a:r>
              <a:rPr lang="en-GB" dirty="0"/>
              <a:t> Update documentation on migration from 2.7 to 3.x </a:t>
            </a:r>
            <a:endParaRPr lang="sv-SE" dirty="0"/>
          </a:p>
          <a:p>
            <a:pPr lvl="1">
              <a:buFont typeface="Wingdings" pitchFamily="2" charset="2"/>
              <a:buChar char="q"/>
            </a:pPr>
            <a:r>
              <a:rPr lang="en-GB" dirty="0"/>
              <a:t> Update documentation for using GPU (on DMSC HPC)</a:t>
            </a:r>
            <a:endParaRPr lang="sv-SE" dirty="0"/>
          </a:p>
          <a:p>
            <a:pPr>
              <a:buFont typeface="Wingdings" pitchFamily="2" charset="2"/>
              <a:buChar char="q"/>
            </a:pP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C8CE0F-1E43-0546-A141-845836AAC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A7973D-9BA0-EE4E-B9FB-399E24CB0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070" y="4768320"/>
            <a:ext cx="4107015" cy="2072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F07029-BAFC-054A-AFD0-F477C0684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784" y="3326958"/>
            <a:ext cx="4320000" cy="30035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6ED561-EBBA-044E-BD56-173755E95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962" y="441730"/>
            <a:ext cx="4320000" cy="22413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14C6D5-1D4E-5843-BC2C-69A6E3ABC085}"/>
              </a:ext>
            </a:extLst>
          </p:cNvPr>
          <p:cNvSpPr txBox="1"/>
          <p:nvPr/>
        </p:nvSpPr>
        <p:spPr>
          <a:xfrm>
            <a:off x="7988968" y="6475270"/>
            <a:ext cx="2687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See </a:t>
            </a:r>
            <a:r>
              <a:rPr lang="en-GB" dirty="0" err="1">
                <a:solidFill>
                  <a:srgbClr val="666666"/>
                </a:solidFill>
              </a:rPr>
              <a:t>McStas</a:t>
            </a:r>
            <a:r>
              <a:rPr lang="en-GB" dirty="0">
                <a:solidFill>
                  <a:srgbClr val="666666"/>
                </a:solidFill>
              </a:rPr>
              <a:t> </a:t>
            </a:r>
            <a:r>
              <a:rPr lang="en-GB" dirty="0">
                <a:solidFill>
                  <a:srgbClr val="666666"/>
                </a:solidFill>
                <a:hlinkClick r:id="rId5"/>
              </a:rPr>
              <a:t>docs</a:t>
            </a:r>
            <a:r>
              <a:rPr lang="en-GB" dirty="0">
                <a:solidFill>
                  <a:srgbClr val="666666"/>
                </a:solidFill>
              </a:rPr>
              <a:t> on </a:t>
            </a:r>
            <a:r>
              <a:rPr lang="en-GB" dirty="0" err="1">
                <a:solidFill>
                  <a:srgbClr val="666666"/>
                </a:solidFill>
              </a:rPr>
              <a:t>github</a:t>
            </a:r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98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DMSC STAP April 2022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DRAM Update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Torben Nielsen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en-GB" sz="1200" b="1" dirty="0">
                <a:solidFill>
                  <a:schemeClr val="bg1"/>
                </a:solidFill>
              </a:rPr>
              <a:t>2022-04-06	</a:t>
            </a: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EE3B-E46A-AA46-9A85-794476D8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workshop for IDS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D8FE5-8F25-D247-8671-31255FF7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14038-4CDA-054D-92E2-C74D6D47F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AFB424-4EE7-744A-BA07-95E5254241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DE299F-0CA8-3B4F-B092-F7D349F40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478595-E1D6-8046-93CF-5077ADE40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307" y="130464"/>
            <a:ext cx="3456708" cy="3032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14C9DE-CEB0-0745-818E-4A362B2F2A03}"/>
              </a:ext>
            </a:extLst>
          </p:cNvPr>
          <p:cNvSpPr txBox="1"/>
          <p:nvPr/>
        </p:nvSpPr>
        <p:spPr>
          <a:xfrm>
            <a:off x="1103709" y="1851863"/>
            <a:ext cx="42190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GB" dirty="0"/>
              <a:t>Internal DMSC workshop on how-to run </a:t>
            </a:r>
            <a:r>
              <a:rPr lang="en-GB" dirty="0" err="1"/>
              <a:t>McStas</a:t>
            </a:r>
            <a:r>
              <a:rPr lang="en-GB" dirty="0"/>
              <a:t> simulations with special focus of on-boarding the IDS team</a:t>
            </a:r>
          </a:p>
          <a:p>
            <a:pPr marL="285750" indent="-285750">
              <a:buFont typeface="Wingdings" pitchFamily="2" charset="2"/>
              <a:buChar char="q"/>
            </a:pPr>
            <a:endParaRPr lang="en-GB" dirty="0"/>
          </a:p>
          <a:p>
            <a:pPr marL="285750" indent="-285750">
              <a:buFont typeface="Wingdings" pitchFamily="2" charset="2"/>
              <a:buChar char="q"/>
            </a:pPr>
            <a:r>
              <a:rPr lang="en-GB" dirty="0"/>
              <a:t>Also  SWAP + new DRAM staff (NMX)</a:t>
            </a:r>
          </a:p>
          <a:p>
            <a:pPr marL="285750" indent="-285750">
              <a:buFont typeface="Wingdings" pitchFamily="2" charset="2"/>
              <a:buChar char="q"/>
            </a:pPr>
            <a:endParaRPr lang="en-GB" dirty="0"/>
          </a:p>
          <a:p>
            <a:pPr marL="285750" indent="-285750" algn="l">
              <a:buFont typeface="Wingdings" pitchFamily="2" charset="2"/>
              <a:buChar char="q"/>
            </a:pPr>
            <a:r>
              <a:rPr lang="en-GB" dirty="0"/>
              <a:t>Mixture of presentations and exercises </a:t>
            </a:r>
          </a:p>
          <a:p>
            <a:pPr marL="285750" indent="-285750" algn="l">
              <a:buFont typeface="Wingdings" pitchFamily="2" charset="2"/>
              <a:buChar char="q"/>
            </a:pPr>
            <a:endParaRPr lang="en-GB" dirty="0"/>
          </a:p>
          <a:p>
            <a:pPr marL="285750" indent="-285750">
              <a:buFont typeface="Wingdings" pitchFamily="2" charset="2"/>
              <a:buChar char="q"/>
            </a:pPr>
            <a:r>
              <a:rPr lang="en-GB" dirty="0"/>
              <a:t>Easy setup for participants with docker running a desktop environment + </a:t>
            </a:r>
            <a:r>
              <a:rPr lang="en-GB" dirty="0" err="1"/>
              <a:t>JupyterLab</a:t>
            </a:r>
            <a:r>
              <a:rPr lang="en-GB" dirty="0"/>
              <a:t> </a:t>
            </a:r>
          </a:p>
          <a:p>
            <a:pPr marL="285750" indent="-285750" algn="l">
              <a:buFont typeface="Wingdings" pitchFamily="2" charset="2"/>
              <a:buChar char="q"/>
            </a:pPr>
            <a:endParaRPr lang="en-GB" dirty="0"/>
          </a:p>
          <a:p>
            <a:pPr marL="285750" indent="-285750" algn="l">
              <a:buFont typeface="Wingdings" pitchFamily="2" charset="2"/>
              <a:buChar char="q"/>
            </a:pPr>
            <a:endParaRPr lang="en-GB" dirty="0"/>
          </a:p>
          <a:p>
            <a:pPr marL="285750" indent="-285750" algn="l">
              <a:buFont typeface="Wingdings" pitchFamily="2" charset="2"/>
              <a:buChar char="q"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DF6230-E056-E64B-A1CC-C990F8DE0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270" y="3430513"/>
            <a:ext cx="4486843" cy="294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0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21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348382"/>
              </p:ext>
            </p:extLst>
          </p:nvPr>
        </p:nvGraphicFramePr>
        <p:xfrm>
          <a:off x="1195647" y="1633448"/>
          <a:ext cx="10134600" cy="2746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	DRAM group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	</a:t>
                      </a:r>
                      <a:r>
                        <a:rPr lang="en-GB" sz="2000" b="0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PaNOSC</a:t>
                      </a: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&amp; </a:t>
                      </a:r>
                      <a:r>
                        <a:rPr lang="en-GB" sz="2000" b="0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HighnESS</a:t>
                      </a:r>
                      <a:endParaRPr lang="en-GB" sz="2000" b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	Data Analysis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	Modelling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780297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5	Data Reduction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	General Update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2022-04-05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1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69EF3-86A5-7A47-B43C-8EE4E3667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scipp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9CA45B-039C-B749-8F5F-F91B8223B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13CF1-C31D-6E4D-BC03-F3E87B9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22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2E316A-90BD-1849-97DD-8453D0586F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scipp</a:t>
            </a:r>
            <a:r>
              <a:rPr lang="en-GB" dirty="0"/>
              <a:t>, </a:t>
            </a:r>
            <a:r>
              <a:rPr lang="en-GB" dirty="0" err="1"/>
              <a:t>scippneutron</a:t>
            </a:r>
            <a:r>
              <a:rPr lang="en-GB" dirty="0"/>
              <a:t>, </a:t>
            </a:r>
            <a:r>
              <a:rPr lang="en-GB" dirty="0" err="1"/>
              <a:t>ess</a:t>
            </a:r>
            <a:r>
              <a:rPr lang="en-GB" dirty="0"/>
              <a:t>, and </a:t>
            </a:r>
            <a:r>
              <a:rPr lang="en-GB" dirty="0" err="1"/>
              <a:t>ess</a:t>
            </a:r>
            <a:r>
              <a:rPr lang="en-GB" dirty="0"/>
              <a:t>-notebooks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74BC3D-0D64-BB43-B76F-7F85400F2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279292" cy="476806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GB" dirty="0"/>
              <a:t> </a:t>
            </a:r>
            <a:r>
              <a:rPr lang="en-GB" dirty="0" err="1"/>
              <a:t>scipp</a:t>
            </a:r>
            <a:r>
              <a:rPr lang="en-GB" dirty="0"/>
              <a:t> continues to be developed with input and requirements from instrument data scientists. </a:t>
            </a:r>
          </a:p>
          <a:p>
            <a:pPr>
              <a:buFont typeface="Wingdings" pitchFamily="2" charset="2"/>
              <a:buChar char="q"/>
            </a:pPr>
            <a:r>
              <a:rPr lang="en-GB" dirty="0"/>
              <a:t> Good progress </a:t>
            </a:r>
          </a:p>
          <a:p>
            <a:pPr>
              <a:buFont typeface="Wingdings" pitchFamily="2" charset="2"/>
              <a:buChar char="q"/>
            </a:pPr>
            <a:r>
              <a:rPr lang="en-GB" dirty="0"/>
              <a:t> Lots of features added &amp; issues fixed</a:t>
            </a:r>
          </a:p>
          <a:p>
            <a:pPr>
              <a:buFont typeface="Wingdings" pitchFamily="2" charset="2"/>
              <a:buChar char="q"/>
            </a:pPr>
            <a:endParaRPr lang="en-GB" dirty="0"/>
          </a:p>
          <a:p>
            <a:pPr>
              <a:buFont typeface="Wingdings" pitchFamily="2" charset="2"/>
              <a:buChar char="q"/>
            </a:pPr>
            <a:endParaRPr lang="en-GB" dirty="0"/>
          </a:p>
          <a:p>
            <a:pPr>
              <a:buFont typeface="Wingdings" pitchFamily="2" charset="2"/>
              <a:buChar char="q"/>
            </a:pPr>
            <a:r>
              <a:rPr lang="en-GB" dirty="0"/>
              <a:t> Close collaboration between </a:t>
            </a:r>
            <a:r>
              <a:rPr lang="en-GB" dirty="0" err="1"/>
              <a:t>scipp</a:t>
            </a:r>
            <a:r>
              <a:rPr lang="en-GB" dirty="0"/>
              <a:t> and IDS team for defining data reduction workflows in </a:t>
            </a:r>
            <a:r>
              <a:rPr lang="en-GB" dirty="0" err="1"/>
              <a:t>scipp</a:t>
            </a:r>
            <a:endParaRPr lang="en-GB" dirty="0"/>
          </a:p>
          <a:p>
            <a:pPr>
              <a:buFont typeface="Wingdings" pitchFamily="2" charset="2"/>
              <a:buChar char="q"/>
            </a:pPr>
            <a:r>
              <a:rPr lang="en-GB"/>
              <a:t> Joint meetings, pair-programming, and lively discussion on a dedicated Slack channel. </a:t>
            </a:r>
            <a:endParaRPr lang="en-GB" sz="2800"/>
          </a:p>
          <a:p>
            <a:pPr>
              <a:buFont typeface="Wingdings" pitchFamily="2" charset="2"/>
              <a:buChar char="q"/>
            </a:pPr>
            <a:endParaRPr lang="en-GB" sz="2800"/>
          </a:p>
          <a:p>
            <a:pPr marL="0" indent="0">
              <a:buNone/>
            </a:pPr>
            <a:endParaRPr lang="en-GB" dirty="0"/>
          </a:p>
          <a:p>
            <a:pPr>
              <a:buFont typeface="Wingdings" pitchFamily="2" charset="2"/>
              <a:buChar char="q"/>
            </a:pP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A9DC87-383C-8841-8A07-28520B202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B94D67-F0F1-5144-B5ED-A1C7A2A97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379" y="1446416"/>
            <a:ext cx="5580621" cy="38608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D357FB-466E-A34B-BA68-0241207F63A0}"/>
              </a:ext>
            </a:extLst>
          </p:cNvPr>
          <p:cNvSpPr txBox="1"/>
          <p:nvPr/>
        </p:nvSpPr>
        <p:spPr>
          <a:xfrm>
            <a:off x="6611379" y="5315565"/>
            <a:ext cx="2584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GB" sz="1200" dirty="0">
                <a:solidFill>
                  <a:srgbClr val="666666"/>
                </a:solidFill>
              </a:rPr>
              <a:t>From: </a:t>
            </a:r>
            <a:r>
              <a:rPr lang="en-GB" sz="1200" dirty="0">
                <a:solidFill>
                  <a:srgbClr val="666666"/>
                </a:solidFill>
                <a:hlinkClick r:id="rId3"/>
              </a:rPr>
              <a:t>https://scipp.github.io/ess/</a:t>
            </a:r>
            <a:endParaRPr lang="en-GB" sz="12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3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5E12-B08A-234B-8DEE-978F61A2C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scipp</a:t>
            </a:r>
            <a:r>
              <a:rPr lang="en-GB" dirty="0"/>
              <a:t> / IDS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70E875-E497-D345-9B33-A58FB83B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A33A5-E2A9-1842-8728-EFECF4DE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23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361954-7EA7-5940-9EEF-1629A8F28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Data reduction workflow - - see </a:t>
            </a:r>
            <a:r>
              <a:rPr lang="en-GB" dirty="0" err="1"/>
              <a:t>ess</a:t>
            </a:r>
            <a:r>
              <a:rPr lang="en-GB" dirty="0"/>
              <a:t> package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4A57CD-8DDA-6C4F-8A2E-85EE6C425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290275-6724-1749-95A1-F93D8EF9A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464" y="1194189"/>
            <a:ext cx="5466034" cy="448471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35BDB749-152C-C041-AF6A-46BB086C3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441154" cy="476806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Some of the highlights include the </a:t>
            </a:r>
            <a:r>
              <a:rPr lang="en-US" dirty="0" err="1"/>
              <a:t>ess</a:t>
            </a:r>
            <a:r>
              <a:rPr lang="en-US" dirty="0"/>
              <a:t> package being extended for SANS and reflectometry support such that reduction workflows are now available directly for the users on the online documentation pages. </a:t>
            </a:r>
            <a:endParaRPr lang="sv-SE" sz="2800" dirty="0"/>
          </a:p>
          <a:p>
            <a:pPr lvl="1"/>
            <a:r>
              <a:rPr lang="en-GB" dirty="0"/>
              <a:t>SANS workflows and notebooks </a:t>
            </a:r>
            <a:endParaRPr lang="sv-SE" sz="2800" dirty="0"/>
          </a:p>
          <a:p>
            <a:pPr lvl="1"/>
            <a:r>
              <a:rPr lang="en-GB" dirty="0"/>
              <a:t>Reflectometry workflows and notebooks</a:t>
            </a:r>
            <a:endParaRPr lang="sv-SE" sz="2800" dirty="0"/>
          </a:p>
          <a:p>
            <a:pPr lvl="1"/>
            <a:r>
              <a:rPr lang="en-GB" dirty="0"/>
              <a:t>Diffraction workflows and notebooks (soon, PR pending)</a:t>
            </a:r>
            <a:endParaRPr lang="sv-SE" sz="2800" dirty="0"/>
          </a:p>
          <a:p>
            <a:pPr lvl="1"/>
            <a:r>
              <a:rPr lang="en-GB" dirty="0"/>
              <a:t>Imaging workflows and notebooks (scheduled for development)</a:t>
            </a:r>
          </a:p>
          <a:p>
            <a:pPr>
              <a:buFont typeface="Wingdings" pitchFamily="2" charset="2"/>
              <a:buChar char="q"/>
            </a:pPr>
            <a:endParaRPr lang="en-GB" dirty="0"/>
          </a:p>
          <a:p>
            <a:pPr lvl="0">
              <a:buFont typeface="Wingdings" pitchFamily="2" charset="2"/>
              <a:buChar char="q"/>
            </a:pPr>
            <a:r>
              <a:rPr lang="en-GB" dirty="0"/>
              <a:t>Assisted LOKI test at ISIS</a:t>
            </a:r>
            <a:endParaRPr lang="sv-SE" sz="2800" dirty="0"/>
          </a:p>
          <a:p>
            <a:pPr marL="0" indent="0">
              <a:buNone/>
            </a:pPr>
            <a:endParaRPr lang="en-GB" dirty="0"/>
          </a:p>
          <a:p>
            <a:pPr>
              <a:buFont typeface="Wingdings" pitchFamily="2" charset="2"/>
              <a:buChar char="q"/>
            </a:pPr>
            <a:endParaRPr lang="en-GB" dirty="0"/>
          </a:p>
          <a:p>
            <a:pPr>
              <a:buFont typeface="Wingdings" pitchFamily="2" charset="2"/>
              <a:buChar char="q"/>
            </a:pPr>
            <a:endParaRPr lang="en-GB" dirty="0"/>
          </a:p>
          <a:p>
            <a:pPr>
              <a:buFont typeface="Wingdings" pitchFamily="2" charset="2"/>
              <a:buChar char="q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812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5E12-B08A-234B-8DEE-978F61A2C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scipp</a:t>
            </a:r>
            <a:r>
              <a:rPr lang="en-GB" dirty="0"/>
              <a:t> / IDS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70E875-E497-D345-9B33-A58FB83B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A33A5-E2A9-1842-8728-EFECF4DE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24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361954-7EA7-5940-9EEF-1629A8F28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Data reduction workflow - - see </a:t>
            </a:r>
            <a:r>
              <a:rPr lang="en-GB" dirty="0" err="1"/>
              <a:t>ess</a:t>
            </a:r>
            <a:r>
              <a:rPr lang="en-GB" dirty="0"/>
              <a:t> package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0C81B4-8770-804C-A3FF-D999F135E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441154" cy="476806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Some of the highlights include the </a:t>
            </a:r>
            <a:r>
              <a:rPr lang="en-US" dirty="0" err="1"/>
              <a:t>ess</a:t>
            </a:r>
            <a:r>
              <a:rPr lang="en-US" dirty="0"/>
              <a:t> package being extended for SANS and reflectometry support such that reduction workflows are now available directly for the users on the online documentation pages. </a:t>
            </a:r>
            <a:endParaRPr lang="sv-SE" sz="2800" dirty="0"/>
          </a:p>
          <a:p>
            <a:pPr lvl="1"/>
            <a:r>
              <a:rPr lang="en-GB" dirty="0"/>
              <a:t>SANS workflows and notebooks </a:t>
            </a:r>
            <a:endParaRPr lang="sv-SE" sz="2800" dirty="0"/>
          </a:p>
          <a:p>
            <a:pPr lvl="1"/>
            <a:r>
              <a:rPr lang="en-GB" dirty="0"/>
              <a:t>Reflectometry workflows and notebooks</a:t>
            </a:r>
            <a:endParaRPr lang="sv-SE" sz="2800" dirty="0"/>
          </a:p>
          <a:p>
            <a:pPr lvl="1"/>
            <a:r>
              <a:rPr lang="en-GB" dirty="0"/>
              <a:t>Diffraction workflows and notebooks (soon, PR pending)</a:t>
            </a:r>
            <a:endParaRPr lang="sv-SE" sz="2800" dirty="0"/>
          </a:p>
          <a:p>
            <a:pPr lvl="1"/>
            <a:r>
              <a:rPr lang="en-GB" dirty="0"/>
              <a:t>Imaging workflows and notebooks (scheduled for development)</a:t>
            </a:r>
          </a:p>
          <a:p>
            <a:pPr>
              <a:buFont typeface="Wingdings" pitchFamily="2" charset="2"/>
              <a:buChar char="q"/>
            </a:pPr>
            <a:endParaRPr lang="en-GB" dirty="0"/>
          </a:p>
          <a:p>
            <a:pPr lvl="0">
              <a:buFont typeface="Wingdings" pitchFamily="2" charset="2"/>
              <a:buChar char="q"/>
            </a:pPr>
            <a:r>
              <a:rPr lang="en-GB" dirty="0"/>
              <a:t>Assisted LOKI test at ISIS</a:t>
            </a:r>
            <a:endParaRPr lang="sv-SE" sz="2800" dirty="0"/>
          </a:p>
          <a:p>
            <a:pPr marL="0" indent="0">
              <a:buNone/>
            </a:pPr>
            <a:endParaRPr lang="en-GB" dirty="0"/>
          </a:p>
          <a:p>
            <a:pPr>
              <a:buFont typeface="Wingdings" pitchFamily="2" charset="2"/>
              <a:buChar char="q"/>
            </a:pPr>
            <a:endParaRPr lang="en-GB" dirty="0"/>
          </a:p>
          <a:p>
            <a:pPr>
              <a:buFont typeface="Wingdings" pitchFamily="2" charset="2"/>
              <a:buChar char="q"/>
            </a:pPr>
            <a:endParaRPr lang="en-GB" dirty="0"/>
          </a:p>
          <a:p>
            <a:pPr>
              <a:buFont typeface="Wingdings" pitchFamily="2" charset="2"/>
              <a:buChar char="q"/>
            </a:pP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4A57CD-8DDA-6C4F-8A2E-85EE6C425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2022-04-06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1B538C-D8CB-9244-A039-16EECF6C3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516" y="3472298"/>
            <a:ext cx="4828484" cy="334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990D95-30E8-554F-965A-49EBC256E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757" y="0"/>
            <a:ext cx="4832243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4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E99C9-DE4D-904D-BDEB-2A9E1686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400" y="273687"/>
            <a:ext cx="9360000" cy="657339"/>
          </a:xfrm>
        </p:spPr>
        <p:txBody>
          <a:bodyPr/>
          <a:lstStyle/>
          <a:p>
            <a:r>
              <a:rPr lang="en-GB" dirty="0" err="1"/>
              <a:t>scipp</a:t>
            </a:r>
            <a:r>
              <a:rPr lang="en-GB" dirty="0"/>
              <a:t> 	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5517D8-FEE5-0B44-A46E-005DA7137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7B7E6-E0DC-4F4A-8035-5CE684752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25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B3AA55-EFE9-634D-9806-5B4349FA17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Documentation on https://</a:t>
            </a:r>
            <a:r>
              <a:rPr lang="en-GB" dirty="0" err="1"/>
              <a:t>scipp.github.io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A039E5-E3A8-B648-8395-0AC51E395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3E1053-BC8B-CA46-8693-30FF2DE4CBE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00" y="1590336"/>
            <a:ext cx="5756910" cy="76454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99912B-1A0E-0345-BF31-220A2BF644A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00" y="3264837"/>
            <a:ext cx="5756910" cy="26670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48C602-C68A-6841-8C86-5A2E8C65448E}"/>
              </a:ext>
            </a:extLst>
          </p:cNvPr>
          <p:cNvSpPr txBox="1"/>
          <p:nvPr/>
        </p:nvSpPr>
        <p:spPr>
          <a:xfrm>
            <a:off x="7541760" y="1588365"/>
            <a:ext cx="39367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GB" dirty="0" err="1">
                <a:solidFill>
                  <a:srgbClr val="666666"/>
                </a:solidFill>
              </a:rPr>
              <a:t>scipp</a:t>
            </a:r>
            <a:r>
              <a:rPr lang="en-GB" dirty="0">
                <a:solidFill>
                  <a:srgbClr val="666666"/>
                </a:solidFill>
              </a:rPr>
              <a:t>, </a:t>
            </a:r>
            <a:r>
              <a:rPr lang="en-GB" dirty="0" err="1">
                <a:solidFill>
                  <a:srgbClr val="666666"/>
                </a:solidFill>
              </a:rPr>
              <a:t>scippneutron</a:t>
            </a:r>
            <a:r>
              <a:rPr lang="en-GB" dirty="0">
                <a:solidFill>
                  <a:srgbClr val="666666"/>
                </a:solidFill>
              </a:rPr>
              <a:t>, and </a:t>
            </a:r>
            <a:r>
              <a:rPr lang="en-GB" dirty="0" err="1">
                <a:solidFill>
                  <a:srgbClr val="666666"/>
                </a:solidFill>
              </a:rPr>
              <a:t>ess</a:t>
            </a:r>
            <a:r>
              <a:rPr lang="en-GB" dirty="0">
                <a:solidFill>
                  <a:srgbClr val="666666"/>
                </a:solidFill>
              </a:rPr>
              <a:t> have updated the online documentation </a:t>
            </a:r>
          </a:p>
          <a:p>
            <a:pPr marL="285750" indent="-285750">
              <a:buFont typeface="Wingdings" pitchFamily="2" charset="2"/>
              <a:buChar char="q"/>
            </a:pPr>
            <a:endParaRPr lang="en-GB" dirty="0">
              <a:solidFill>
                <a:srgbClr val="666666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GB" dirty="0">
                <a:solidFill>
                  <a:srgbClr val="666666"/>
                </a:solidFill>
              </a:rPr>
              <a:t>making all the projects interconnected, such that it is easy to jump from one project to the next</a:t>
            </a:r>
          </a:p>
          <a:p>
            <a:pPr marL="285750" indent="-285750">
              <a:buFont typeface="Wingdings" pitchFamily="2" charset="2"/>
              <a:buChar char="q"/>
            </a:pPr>
            <a:endParaRPr lang="en-GB" dirty="0">
              <a:solidFill>
                <a:srgbClr val="666666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GB" dirty="0">
                <a:solidFill>
                  <a:srgbClr val="666666"/>
                </a:solidFill>
              </a:rPr>
              <a:t>as well as find the documentation for a specific release version</a:t>
            </a:r>
          </a:p>
        </p:txBody>
      </p:sp>
    </p:spTree>
    <p:extLst>
      <p:ext uri="{BB962C8B-B14F-4D97-AF65-F5344CB8AC3E}">
        <p14:creationId xmlns:p14="http://schemas.microsoft.com/office/powerpoint/2010/main" val="246383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68FA1-4C05-7E4D-9F3D-9983D2DD1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 systems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896FD2-94CC-0140-A992-1B23DA05E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29236-AC56-4D42-89CC-1DBB0C2C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26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2BEE2-5A3C-5247-893D-61E368EA10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Moving towards </a:t>
            </a:r>
            <a:r>
              <a:rPr lang="en-GB" dirty="0" err="1"/>
              <a:t>Github</a:t>
            </a:r>
            <a:r>
              <a:rPr lang="en-GB" dirty="0"/>
              <a:t> actions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54ADC8-C127-CF4B-BF47-2F3323988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C2BB91-7700-6D4A-8B33-03CAFFEB9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112" y="0"/>
            <a:ext cx="4885888" cy="338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E756A8-0895-CD49-A87B-3EDBA21F0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229" y="3456395"/>
            <a:ext cx="4883771" cy="338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313B4C-91A1-5F45-9841-B1D51A9EF293}"/>
              </a:ext>
            </a:extLst>
          </p:cNvPr>
          <p:cNvSpPr txBox="1"/>
          <p:nvPr/>
        </p:nvSpPr>
        <p:spPr>
          <a:xfrm>
            <a:off x="430968" y="1717280"/>
            <a:ext cx="57430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Another important aspect of delivering a software project is the build system. 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The build system has been migrated from Azure to GitHub Actions. 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Other projects in the DRAM group also using GitHub Actions are: </a:t>
            </a:r>
            <a:r>
              <a:rPr lang="en-US" dirty="0" err="1"/>
              <a:t>SasView</a:t>
            </a:r>
            <a:r>
              <a:rPr lang="en-US" dirty="0"/>
              <a:t>, </a:t>
            </a:r>
            <a:r>
              <a:rPr lang="en-US" dirty="0" err="1"/>
              <a:t>EasyScience</a:t>
            </a:r>
            <a:r>
              <a:rPr lang="en-US" dirty="0"/>
              <a:t>, and </a:t>
            </a:r>
            <a:r>
              <a:rPr lang="en-US" dirty="0" err="1"/>
              <a:t>McStasScript</a:t>
            </a:r>
            <a:r>
              <a:rPr lang="en-US" dirty="0"/>
              <a:t>. 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Synergies between these projects for running CI (continuous integration) and online documentation can and have been obtained. 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dirty="0"/>
          </a:p>
          <a:p>
            <a:pPr marL="285750" indent="-285750">
              <a:buFont typeface="Wingdings" pitchFamily="2" charset="2"/>
              <a:buChar char="q"/>
            </a:pPr>
            <a:r>
              <a:rPr lang="sv-SE" dirty="0" err="1"/>
              <a:t>See</a:t>
            </a:r>
            <a:r>
              <a:rPr lang="sv-SE" dirty="0"/>
              <a:t> </a:t>
            </a:r>
            <a:r>
              <a:rPr lang="sv-SE" dirty="0" err="1"/>
              <a:t>e.g</a:t>
            </a:r>
            <a:r>
              <a:rPr lang="sv-SE" dirty="0"/>
              <a:t>. </a:t>
            </a:r>
            <a:r>
              <a:rPr lang="sv-SE" dirty="0">
                <a:hlinkClick r:id="rId4"/>
              </a:rPr>
              <a:t>https://github.com/scipp/scipp/actions</a:t>
            </a:r>
            <a:endParaRPr lang="sv-SE" dirty="0"/>
          </a:p>
          <a:p>
            <a:pPr marL="285750" indent="-285750" algn="l">
              <a:buFont typeface="Wingdings" pitchFamily="2" charset="2"/>
              <a:buChar char="q"/>
            </a:pPr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27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354741"/>
              </p:ext>
            </p:extLst>
          </p:nvPr>
        </p:nvGraphicFramePr>
        <p:xfrm>
          <a:off x="1195647" y="1633448"/>
          <a:ext cx="10134600" cy="2746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	DRAM group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	</a:t>
                      </a:r>
                      <a:r>
                        <a:rPr lang="en-GB" sz="2000" b="0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PaNOSC</a:t>
                      </a: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&amp; </a:t>
                      </a:r>
                      <a:r>
                        <a:rPr lang="en-GB" sz="2000" b="0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HighnESS</a:t>
                      </a:r>
                      <a:endParaRPr lang="en-GB" sz="2000" b="0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	Data Analysis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	Modelling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780297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	Data Reduction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6	General Update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2022-04-05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54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VISA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1" y="1562400"/>
            <a:ext cx="5806914" cy="4912870"/>
          </a:xfrm>
        </p:spPr>
        <p:txBody>
          <a:bodyPr/>
          <a:lstStyle/>
          <a:p>
            <a:pPr lvl="0">
              <a:buFont typeface="Wingdings" pitchFamily="2" charset="2"/>
              <a:buChar char="q"/>
            </a:pPr>
            <a:r>
              <a:rPr lang="en-GB" dirty="0"/>
              <a:t>VISA Remote Desktop solution tested and send requirements to DST</a:t>
            </a:r>
            <a:endParaRPr lang="sv-SE" dirty="0"/>
          </a:p>
          <a:p>
            <a:pPr lvl="0">
              <a:buFont typeface="Wingdings" pitchFamily="2" charset="2"/>
              <a:buChar char="q"/>
            </a:pPr>
            <a:r>
              <a:rPr lang="en-GB" dirty="0"/>
              <a:t>Testing by DRAM users</a:t>
            </a:r>
            <a:endParaRPr lang="sv-SE" dirty="0"/>
          </a:p>
          <a:p>
            <a:pPr lvl="0">
              <a:buFont typeface="Wingdings" pitchFamily="2" charset="2"/>
              <a:buChar char="q"/>
            </a:pPr>
            <a:r>
              <a:rPr lang="en-GB" dirty="0"/>
              <a:t>Also test during the LOKI test at ISIS (early March)</a:t>
            </a:r>
            <a:endParaRPr lang="sv-SE" dirty="0"/>
          </a:p>
          <a:p>
            <a:pPr lvl="0">
              <a:buFont typeface="Wingdings" pitchFamily="2" charset="2"/>
              <a:buChar char="q"/>
            </a:pPr>
            <a:r>
              <a:rPr lang="en-GB" dirty="0"/>
              <a:t>Still a few hick-ups along the way. Only natural for this stage of the test VISA demo</a:t>
            </a:r>
          </a:p>
          <a:p>
            <a:pPr lvl="0">
              <a:buFont typeface="Wingdings" pitchFamily="2" charset="2"/>
              <a:buChar char="q"/>
            </a:pPr>
            <a:endParaRPr lang="sv-SE" dirty="0"/>
          </a:p>
          <a:p>
            <a:pPr lvl="0">
              <a:buFont typeface="Wingdings" pitchFamily="2" charset="2"/>
              <a:buChar char="q"/>
            </a:pPr>
            <a:r>
              <a:rPr lang="en-GB" dirty="0"/>
              <a:t>We have a Slack space for VISA</a:t>
            </a:r>
            <a:endParaRPr lang="sv-SE" dirty="0"/>
          </a:p>
          <a:p>
            <a:pPr lvl="0">
              <a:buFont typeface="Wingdings" pitchFamily="2" charset="2"/>
              <a:buChar char="q"/>
            </a:pPr>
            <a:r>
              <a:rPr lang="en-GB" dirty="0"/>
              <a:t>We have a confluence page for VISA requirement</a:t>
            </a:r>
            <a:endParaRPr lang="sv-SE" dirty="0"/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Looking forward to a production ready VISA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Test Demo version – ILL - </a:t>
            </a:r>
            <a:r>
              <a:rPr lang="en-GB" dirty="0" err="1"/>
              <a:t>PaNOSC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3D1D58-6522-714D-91C5-6C0AD8152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115" y="257249"/>
            <a:ext cx="4414254" cy="28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172085-C69A-0048-81D4-01533F567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847" y="3713644"/>
            <a:ext cx="442895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7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A51BD-8318-9744-A722-A3AA3780C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User Experience Workshop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E7B12B-7073-404D-BE96-B5389D896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9376A-C904-814C-B221-5415EFE2A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29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68F07E-627B-8649-A38E-83691274DC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Competence development / Improvements of UX (e.g. GUIs) across DMSC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093D9F0-7632-1142-B0B4-71122D38C6D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8101" y="1828800"/>
          <a:ext cx="10509813" cy="3074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737EB-997B-9241-94B1-E0B1CC9C2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3A87F3-F9A1-BA4E-BD7D-D3080CDEEB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-841413" y="2626022"/>
            <a:ext cx="3453084" cy="10772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001B04-F6F7-624B-8DEF-4B165F5F310F}"/>
              </a:ext>
            </a:extLst>
          </p:cNvPr>
          <p:cNvSpPr txBox="1"/>
          <p:nvPr/>
        </p:nvSpPr>
        <p:spPr>
          <a:xfrm>
            <a:off x="2203712" y="1812294"/>
            <a:ext cx="1906997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sz="2800" dirty="0"/>
              <a:t>Workshops:</a:t>
            </a:r>
            <a:endParaRPr lang="en-GB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6DC94C-F95E-B048-9309-EDA3518415BB}"/>
              </a:ext>
            </a:extLst>
          </p:cNvPr>
          <p:cNvSpPr txBox="1"/>
          <p:nvPr/>
        </p:nvSpPr>
        <p:spPr>
          <a:xfrm>
            <a:off x="1611976" y="1438102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8000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CDE5F8-E887-A841-B322-96A263F5544D}"/>
              </a:ext>
            </a:extLst>
          </p:cNvPr>
          <p:cNvSpPr txBox="1"/>
          <p:nvPr/>
        </p:nvSpPr>
        <p:spPr>
          <a:xfrm>
            <a:off x="2908584" y="2782218"/>
            <a:ext cx="497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200" dirty="0"/>
              <a:t>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14D5D6-B54E-9245-9DF1-06ACBB78FDE9}"/>
              </a:ext>
            </a:extLst>
          </p:cNvPr>
          <p:cNvSpPr txBox="1"/>
          <p:nvPr/>
        </p:nvSpPr>
        <p:spPr>
          <a:xfrm>
            <a:off x="4890669" y="2316056"/>
            <a:ext cx="497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200" dirty="0"/>
              <a:t>2.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43509C-72FC-9040-9041-CCCC52D227F6}"/>
              </a:ext>
            </a:extLst>
          </p:cNvPr>
          <p:cNvSpPr txBox="1"/>
          <p:nvPr/>
        </p:nvSpPr>
        <p:spPr>
          <a:xfrm>
            <a:off x="6872754" y="1824385"/>
            <a:ext cx="497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200" dirty="0"/>
              <a:t>3.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287D1C-F2EE-FD41-BCDD-3F8334261B26}"/>
              </a:ext>
            </a:extLst>
          </p:cNvPr>
          <p:cNvSpPr txBox="1"/>
          <p:nvPr/>
        </p:nvSpPr>
        <p:spPr>
          <a:xfrm>
            <a:off x="8854838" y="1318944"/>
            <a:ext cx="497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200" dirty="0"/>
              <a:t>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855378-9386-E247-B9A4-48CF8F0931AB}"/>
              </a:ext>
            </a:extLst>
          </p:cNvPr>
          <p:cNvSpPr txBox="1"/>
          <p:nvPr/>
        </p:nvSpPr>
        <p:spPr>
          <a:xfrm>
            <a:off x="2203712" y="5486570"/>
            <a:ext cx="2258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itchFamily="2" charset="2"/>
              <a:buChar char="q"/>
            </a:pPr>
            <a:r>
              <a:rPr lang="en-GB" dirty="0">
                <a:solidFill>
                  <a:srgbClr val="666666"/>
                </a:solidFill>
              </a:rPr>
              <a:t>Start October 2021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n-GB" dirty="0">
                <a:solidFill>
                  <a:srgbClr val="666666"/>
                </a:solidFill>
              </a:rPr>
              <a:t>End January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A07CDC-FB77-B74D-93D8-79CC8FAE643E}"/>
              </a:ext>
            </a:extLst>
          </p:cNvPr>
          <p:cNvSpPr txBox="1"/>
          <p:nvPr/>
        </p:nvSpPr>
        <p:spPr>
          <a:xfrm>
            <a:off x="5139295" y="5256296"/>
            <a:ext cx="42362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itchFamily="2" charset="2"/>
              <a:buChar char="q"/>
            </a:pPr>
            <a:r>
              <a:rPr lang="en-GB" dirty="0">
                <a:solidFill>
                  <a:srgbClr val="666666"/>
                </a:solidFill>
              </a:rPr>
              <a:t>Part 1: Like old UX course 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n-GB" dirty="0">
                <a:solidFill>
                  <a:srgbClr val="666666"/>
                </a:solidFill>
              </a:rPr>
              <a:t>Part 2: General Design guide lines 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n-GB" dirty="0">
                <a:solidFill>
                  <a:srgbClr val="666666"/>
                </a:solidFill>
              </a:rPr>
              <a:t>Part 3: A holistic view – “a user journey”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n-GB" dirty="0">
                <a:solidFill>
                  <a:srgbClr val="666666"/>
                </a:solidFill>
              </a:rPr>
              <a:t>Part 4: CLI and </a:t>
            </a:r>
            <a:r>
              <a:rPr lang="en-GB" dirty="0" err="1">
                <a:solidFill>
                  <a:srgbClr val="666666"/>
                </a:solidFill>
              </a:rPr>
              <a:t>Jupyter</a:t>
            </a:r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0160"/>
              </p:ext>
            </p:extLst>
          </p:nvPr>
        </p:nvGraphicFramePr>
        <p:xfrm>
          <a:off x="1195647" y="1633448"/>
          <a:ext cx="10134600" cy="2746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DRAM group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</a:t>
                      </a:r>
                      <a:r>
                        <a:rPr lang="en-GB" sz="2000" b="0" noProof="0" dirty="0" err="1">
                          <a:solidFill>
                            <a:schemeClr val="bg1"/>
                          </a:solidFill>
                        </a:rPr>
                        <a:t>PaNOSC</a:t>
                      </a: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 &amp; </a:t>
                      </a:r>
                      <a:r>
                        <a:rPr lang="en-GB" sz="2000" b="0" noProof="0" dirty="0" err="1">
                          <a:solidFill>
                            <a:schemeClr val="bg1"/>
                          </a:solidFill>
                        </a:rPr>
                        <a:t>HighnESS</a:t>
                      </a: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Data Analysis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4	Modelling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780297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5	Data Reduction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6	General Update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2022-04-05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6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A51BD-8318-9744-A722-A3AA3780C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UX Part 3: SWAP DRAM collaboration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E7B12B-7073-404D-BE96-B5389D896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9376A-C904-814C-B221-5415EFE2A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30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68F07E-627B-8649-A38E-83691274DC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Service Blue Print. From </a:t>
            </a:r>
            <a:r>
              <a:rPr lang="en-GB" dirty="0" err="1"/>
              <a:t>SciCat</a:t>
            </a:r>
            <a:r>
              <a:rPr lang="en-GB" dirty="0"/>
              <a:t> to </a:t>
            </a:r>
            <a:r>
              <a:rPr lang="en-GB" dirty="0" err="1"/>
              <a:t>Jupyter</a:t>
            </a:r>
            <a:r>
              <a:rPr lang="en-GB" dirty="0"/>
              <a:t> and back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E737EB-997B-9241-94B1-E0B1CC9C2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DE62EF-EF04-634A-A9B1-47B53AAC3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10" y="1415822"/>
            <a:ext cx="11492564" cy="505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5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747E6-4599-334D-939E-AAE317AD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UX Part 4: CLI &amp; </a:t>
            </a:r>
            <a:r>
              <a:rPr lang="en-GB" dirty="0" err="1"/>
              <a:t>Jupyter</a:t>
            </a:r>
            <a:r>
              <a:rPr lang="en-GB" dirty="0"/>
              <a:t> Notebooks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C87AF3-391B-5E4E-862D-85BEDAF11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C15A4-61DE-D74D-934A-54EE74FD2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31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42E3B3-688B-3045-8244-A4C5EA9D41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Jupyter</a:t>
            </a:r>
            <a:r>
              <a:rPr lang="en-GB" dirty="0"/>
              <a:t> Notebook Style Guide – Towards a common style across DRAM/DMSC</a:t>
            </a: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B2D5D7-1BC0-754E-AE3D-A5B9BD5CA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780" y="1946141"/>
            <a:ext cx="4141743" cy="476806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GB" dirty="0"/>
              <a:t> </a:t>
            </a:r>
            <a:r>
              <a:rPr lang="sv-SE" dirty="0" err="1"/>
              <a:t>This</a:t>
            </a:r>
            <a:r>
              <a:rPr lang="sv-SE" dirty="0"/>
              <a:t> style guide is </a:t>
            </a:r>
            <a:r>
              <a:rPr lang="sv-SE" dirty="0" err="1"/>
              <a:t>meant</a:t>
            </a:r>
            <a:r>
              <a:rPr lang="sv-SE" dirty="0"/>
              <a:t> for </a:t>
            </a:r>
            <a:r>
              <a:rPr lang="sv-SE" dirty="0" err="1"/>
              <a:t>anyone</a:t>
            </a:r>
            <a:r>
              <a:rPr lang="sv-SE" dirty="0"/>
              <a:t> </a:t>
            </a:r>
            <a:r>
              <a:rPr lang="sv-SE" dirty="0" err="1"/>
              <a:t>writing</a:t>
            </a:r>
            <a:r>
              <a:rPr lang="sv-SE" dirty="0"/>
              <a:t> </a:t>
            </a:r>
            <a:r>
              <a:rPr lang="sv-SE" dirty="0" err="1"/>
              <a:t>documentation</a:t>
            </a:r>
            <a:r>
              <a:rPr lang="sv-SE" dirty="0"/>
              <a:t> pages, </a:t>
            </a:r>
            <a:r>
              <a:rPr lang="sv-SE" dirty="0" err="1"/>
              <a:t>tutorials</a:t>
            </a:r>
            <a:r>
              <a:rPr lang="sv-SE" dirty="0"/>
              <a:t>, or </a:t>
            </a:r>
            <a:r>
              <a:rPr lang="sv-SE" dirty="0" err="1"/>
              <a:t>workflows</a:t>
            </a:r>
            <a:r>
              <a:rPr lang="sv-SE" dirty="0"/>
              <a:t> as </a:t>
            </a:r>
            <a:r>
              <a:rPr lang="sv-SE" dirty="0" err="1"/>
              <a:t>Jupyter</a:t>
            </a:r>
            <a:r>
              <a:rPr lang="sv-SE" dirty="0"/>
              <a:t> notebooks.</a:t>
            </a:r>
          </a:p>
          <a:p>
            <a:pPr>
              <a:buFont typeface="Wingdings" pitchFamily="2" charset="2"/>
              <a:buChar char="q"/>
            </a:pPr>
            <a:endParaRPr lang="sv-SE" dirty="0"/>
          </a:p>
          <a:p>
            <a:pPr>
              <a:buFont typeface="Wingdings" pitchFamily="2" charset="2"/>
              <a:buChar char="q"/>
            </a:pPr>
            <a:r>
              <a:rPr lang="sv-SE" dirty="0"/>
              <a:t>The </a:t>
            </a:r>
            <a:r>
              <a:rPr lang="sv-SE" dirty="0" err="1"/>
              <a:t>purpose</a:t>
            </a:r>
            <a:r>
              <a:rPr lang="sv-SE" dirty="0"/>
              <a:t> is to make notebooks </a:t>
            </a:r>
            <a:r>
              <a:rPr lang="sv-SE" dirty="0" err="1"/>
              <a:t>easy</a:t>
            </a:r>
            <a:r>
              <a:rPr lang="sv-SE" dirty="0"/>
              <a:t> to understand and </a:t>
            </a:r>
            <a:r>
              <a:rPr lang="sv-SE" dirty="0" err="1"/>
              <a:t>readable</a:t>
            </a:r>
            <a:r>
              <a:rPr lang="sv-SE" dirty="0"/>
              <a:t>, and to </a:t>
            </a:r>
            <a:r>
              <a:rPr lang="sv-SE" dirty="0" err="1"/>
              <a:t>minimize</a:t>
            </a:r>
            <a:r>
              <a:rPr lang="sv-SE" dirty="0"/>
              <a:t> the </a:t>
            </a:r>
            <a:r>
              <a:rPr lang="sv-SE" dirty="0" err="1"/>
              <a:t>reader’s</a:t>
            </a:r>
            <a:r>
              <a:rPr lang="sv-SE" dirty="0"/>
              <a:t> </a:t>
            </a:r>
            <a:r>
              <a:rPr lang="sv-SE" dirty="0" err="1"/>
              <a:t>cognitive</a:t>
            </a:r>
            <a:r>
              <a:rPr lang="sv-SE" dirty="0"/>
              <a:t> </a:t>
            </a:r>
            <a:r>
              <a:rPr lang="sv-SE" dirty="0" err="1"/>
              <a:t>overload</a:t>
            </a:r>
            <a:r>
              <a:rPr lang="sv-SE" dirty="0"/>
              <a:t> </a:t>
            </a:r>
            <a:r>
              <a:rPr lang="sv-SE" dirty="0" err="1"/>
              <a:t>when</a:t>
            </a:r>
            <a:r>
              <a:rPr lang="sv-SE" dirty="0"/>
              <a:t> </a:t>
            </a:r>
            <a:r>
              <a:rPr lang="sv-SE" dirty="0" err="1"/>
              <a:t>switching</a:t>
            </a:r>
            <a:r>
              <a:rPr lang="sv-SE" dirty="0"/>
              <a:t> </a:t>
            </a:r>
            <a:r>
              <a:rPr lang="sv-SE" dirty="0" err="1"/>
              <a:t>between</a:t>
            </a:r>
            <a:r>
              <a:rPr lang="sv-SE" dirty="0"/>
              <a:t> different notebooks</a:t>
            </a:r>
          </a:p>
          <a:p>
            <a:pPr>
              <a:buFont typeface="Wingdings" pitchFamily="2" charset="2"/>
              <a:buChar char="q"/>
            </a:pP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20706D-6010-934C-A0C3-AD9C050D1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EECA1B-EB5D-7141-A913-74259561A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631" y="2066899"/>
            <a:ext cx="5280356" cy="440837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2527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FE7A8-DD33-6D46-A09A-D7C9E21B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D598C2-F13E-0543-808C-8A7B9BE39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CF7D6-40A1-1D4E-91E7-71C3BAB18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32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C44BF-CA9E-1844-9D78-9D73A2DE6B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5875A8-49E8-D743-97D0-CC49B9277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AE0676-F34B-B142-BA37-2EA491A2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3419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II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79251"/>
              </p:ext>
            </p:extLst>
          </p:nvPr>
        </p:nvGraphicFramePr>
        <p:xfrm>
          <a:off x="1195647" y="1633448"/>
          <a:ext cx="10134600" cy="457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Planning - Work in progress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2022-04-06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66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D94AA-6FAB-B94E-8F57-5AC5C050C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	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4B73F4-4521-584D-883B-B41A71C9C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524FA-2B90-B24E-BD3A-0E5D16E83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34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C44ECE-0CAE-BB47-858F-A5638E916C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See STAP report spring 2022, section 2.2 and 2.3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ACFF10D-BB87-5D42-8A40-F58411BDC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2022-04-06</a:t>
            </a:fld>
            <a:endParaRPr lang="sv-SE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5A8024B-66D8-E043-8E28-9005104655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103709" y="1940750"/>
            <a:ext cx="6666896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alt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Since last STAP worked on re-baseline. DRAM approach “bottom-up”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alt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DMSC is currently, in conjunction with the Science sub-project, detailing how we will manage and track our project at the different levels of ESS, Science, DMSC, and DMSC groups.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endParaRPr lang="en-US" altLang="sv-S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alt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task is here to link the high-level plan and milestones for DMSC in the ESS project plan (P6) with roadmaps and the low-level and detailed tasks in JIRA or GitHub that the developers use for organizing their daily work.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alt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sv-SE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work in progress.</a:t>
            </a:r>
            <a:r>
              <a:rPr kumimoji="0" lang="en-US" alt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this reason, we can at this point in time only report on very high-level milestones for DMSC. However, at the ESS level we monitor the following high-level milestones: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endParaRPr kumimoji="0" lang="en-US" altLang="sv-S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sv-SE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DMSC infrastructure ready for 	HC of 1</a:t>
            </a:r>
            <a:r>
              <a:rPr kumimoji="0" lang="en-GB" altLang="sv-SE" sz="16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kumimoji="0" lang="en-GB" altLang="sv-SE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instruments; 	Q2-2024</a:t>
            </a:r>
            <a:endParaRPr kumimoji="0" lang="en-GB" altLang="sv-S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sv-SE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DMSC infrastructure ready for 	1</a:t>
            </a:r>
            <a:r>
              <a:rPr kumimoji="0" lang="en-GB" altLang="sv-SE" sz="16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kumimoji="0" lang="en-GB" altLang="sv-SE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science; 		Q1-2025</a:t>
            </a:r>
            <a:endParaRPr kumimoji="0" lang="en-GB" altLang="sv-S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sv-SE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DMSC infrastructure ready for 	SOUP; 			Q3-2026</a:t>
            </a:r>
            <a:endParaRPr kumimoji="0" lang="en-GB" altLang="sv-S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663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CF2A2-1D71-8F46-9B6B-93B2D9A99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Linking to ESS P6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464C45-8213-F840-A025-8B988FF43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25639-58AE-524A-83CD-BD5090F2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35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230F6A-C6A1-7843-9232-A8312D5CD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Work in progress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2DA0B1-8A44-E842-B215-A27D81CB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2022-04-06</a:t>
            </a:fld>
            <a:endParaRPr lang="sv-SE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E6F044-2D2C-5443-9516-3C52AB41D44C}"/>
              </a:ext>
            </a:extLst>
          </p:cNvPr>
          <p:cNvGrpSpPr/>
          <p:nvPr/>
        </p:nvGrpSpPr>
        <p:grpSpPr>
          <a:xfrm>
            <a:off x="2810417" y="1851949"/>
            <a:ext cx="6381508" cy="740780"/>
            <a:chOff x="2492012" y="1851949"/>
            <a:chExt cx="6381508" cy="74078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5C130CC-C088-F142-8319-0B785C63D5BC}"/>
                </a:ext>
              </a:extLst>
            </p:cNvPr>
            <p:cNvSpPr/>
            <p:nvPr/>
          </p:nvSpPr>
          <p:spPr>
            <a:xfrm>
              <a:off x="2492012" y="1851949"/>
              <a:ext cx="1909822" cy="7407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DST </a:t>
              </a:r>
            </a:p>
            <a:p>
              <a:pPr algn="ctr"/>
              <a:r>
                <a:rPr lang="en-GB" dirty="0"/>
                <a:t>(JIRA)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A3D97C0-CCD8-F548-95DD-9ACEB17B52DA}"/>
                </a:ext>
              </a:extLst>
            </p:cNvPr>
            <p:cNvSpPr/>
            <p:nvPr/>
          </p:nvSpPr>
          <p:spPr>
            <a:xfrm>
              <a:off x="4727855" y="1851949"/>
              <a:ext cx="1909822" cy="7407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SWAP </a:t>
              </a:r>
            </a:p>
            <a:p>
              <a:pPr algn="ctr"/>
              <a:r>
                <a:rPr lang="en-GB" dirty="0"/>
                <a:t>(JIRA)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DC70280-CF4F-DD41-9258-D42DCF7153EB}"/>
                </a:ext>
              </a:extLst>
            </p:cNvPr>
            <p:cNvSpPr/>
            <p:nvPr/>
          </p:nvSpPr>
          <p:spPr>
            <a:xfrm>
              <a:off x="6963698" y="1851949"/>
              <a:ext cx="1909822" cy="7407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DRAM (GitHub/JIRA)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332CDC3-B292-2149-BD6A-0F9F2B92DBC5}"/>
              </a:ext>
            </a:extLst>
          </p:cNvPr>
          <p:cNvSpPr/>
          <p:nvPr/>
        </p:nvSpPr>
        <p:spPr>
          <a:xfrm>
            <a:off x="3807769" y="3586296"/>
            <a:ext cx="4386805" cy="740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DMSC</a:t>
            </a:r>
          </a:p>
          <a:p>
            <a:pPr algn="ctr"/>
            <a:r>
              <a:rPr lang="en-GB" dirty="0"/>
              <a:t>(JIRA)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BB46D34-D330-5F4B-AE2F-D009F83B4C7C}"/>
              </a:ext>
            </a:extLst>
          </p:cNvPr>
          <p:cNvGrpSpPr/>
          <p:nvPr/>
        </p:nvGrpSpPr>
        <p:grpSpPr>
          <a:xfrm>
            <a:off x="2301456" y="5219100"/>
            <a:ext cx="7399430" cy="740780"/>
            <a:chOff x="2301456" y="5219100"/>
            <a:chExt cx="7399430" cy="740780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C1301968-5583-AF4E-8054-FAE896574D92}"/>
                </a:ext>
              </a:extLst>
            </p:cNvPr>
            <p:cNvSpPr/>
            <p:nvPr/>
          </p:nvSpPr>
          <p:spPr>
            <a:xfrm>
              <a:off x="2301456" y="5219100"/>
              <a:ext cx="2878641" cy="7407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ESS/NSS/Science</a:t>
              </a:r>
            </a:p>
            <a:p>
              <a:pPr algn="ctr"/>
              <a:r>
                <a:rPr lang="en-GB" dirty="0"/>
                <a:t>(P6)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F9C47B-9F7C-8547-AA18-857B6EE7AB7E}"/>
                </a:ext>
              </a:extLst>
            </p:cNvPr>
            <p:cNvSpPr/>
            <p:nvPr/>
          </p:nvSpPr>
          <p:spPr>
            <a:xfrm>
              <a:off x="6822245" y="5219100"/>
              <a:ext cx="2878641" cy="7407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            Risk register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0368083-6627-CA44-9B14-073307356401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3765328" y="2592729"/>
            <a:ext cx="920087" cy="9935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C3C3443-C1E2-EA48-A4EF-94B11B372AE1}"/>
              </a:ext>
            </a:extLst>
          </p:cNvPr>
          <p:cNvCxnSpPr>
            <a:cxnSpLocks/>
            <a:stCxn id="11" idx="2"/>
            <a:endCxn id="16" idx="0"/>
          </p:cNvCxnSpPr>
          <p:nvPr/>
        </p:nvCxnSpPr>
        <p:spPr>
          <a:xfrm>
            <a:off x="6001171" y="2592729"/>
            <a:ext cx="1" cy="9935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00586DC-DD0E-044A-ACEA-A7F474DE85F9}"/>
              </a:ext>
            </a:extLst>
          </p:cNvPr>
          <p:cNvCxnSpPr>
            <a:cxnSpLocks/>
          </p:cNvCxnSpPr>
          <p:nvPr/>
        </p:nvCxnSpPr>
        <p:spPr>
          <a:xfrm flipH="1">
            <a:off x="7316928" y="2592729"/>
            <a:ext cx="601681" cy="9935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72723CD-8A24-3945-A5D3-30C9726AF3B1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3740777" y="4327076"/>
            <a:ext cx="944638" cy="8920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276F99-DB48-E741-B6E0-6B8CFCD55B0E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7407797" y="4327076"/>
            <a:ext cx="853769" cy="8920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CD831D7-839A-574D-85D2-80AB61032F74}"/>
              </a:ext>
            </a:extLst>
          </p:cNvPr>
          <p:cNvCxnSpPr/>
          <p:nvPr/>
        </p:nvCxnSpPr>
        <p:spPr>
          <a:xfrm>
            <a:off x="682906" y="4707188"/>
            <a:ext cx="109612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8D3B2C7-AA7E-914C-A54C-ACCF1C0B5E02}"/>
              </a:ext>
            </a:extLst>
          </p:cNvPr>
          <p:cNvSpPr txBox="1"/>
          <p:nvPr/>
        </p:nvSpPr>
        <p:spPr>
          <a:xfrm>
            <a:off x="10037446" y="3206183"/>
            <a:ext cx="1676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DMSC internal project planning and tracking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725944-63B9-EA4D-98C4-EF0475D42540}"/>
              </a:ext>
            </a:extLst>
          </p:cNvPr>
          <p:cNvSpPr txBox="1"/>
          <p:nvPr/>
        </p:nvSpPr>
        <p:spPr>
          <a:xfrm>
            <a:off x="10037933" y="5087301"/>
            <a:ext cx="1423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Science project planning and tracking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E7774EC-4017-0142-BAB3-EF5B506D0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393" y="3180992"/>
            <a:ext cx="1191393" cy="119139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0E64EB1-C760-AF42-9153-7E68E800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58" y="3223113"/>
            <a:ext cx="1259973" cy="113769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A9BB31-60CB-D24D-9B75-721655B1E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06" y="5155759"/>
            <a:ext cx="1191884" cy="119188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4D3441A-1F4D-304D-BC15-853C6B3AD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082" y="5299903"/>
            <a:ext cx="11684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6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94007-5F6A-E940-BDC1-1C163EFA1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Agile scientific computing house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7ACFFE-46C2-3943-8D45-771C4D74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C23D6-6A8C-0A4E-B6AB-C177CC8FC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36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D3B9A-B518-0044-A077-161E59982E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Use different project management tools than P6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896C16-BA9F-DB42-A605-92B9A8E7A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2022-04-06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270BF-8654-7149-8DCB-B34A2CCF7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04" y="1446416"/>
            <a:ext cx="5285037" cy="3119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0DF82D-DE5E-F74A-8CBE-4D7BC8C55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444" y="3221689"/>
            <a:ext cx="5060429" cy="3436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FF2914-CDB2-844F-B4CB-E29ED6449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462" y="5532152"/>
            <a:ext cx="1259973" cy="11376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3DC478-EF32-214D-9D48-930925273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064" y="1179712"/>
            <a:ext cx="4511649" cy="3652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95F448-92B1-9B44-8A6C-C7128CF00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5291" y="4456925"/>
            <a:ext cx="3231135" cy="1331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6D7B60-7F7A-A74B-863D-EAC51C68E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4473" y="5465948"/>
            <a:ext cx="1191884" cy="11918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77E8F6E-30D8-2142-BF42-E2FDFF8D64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8612" y="1729671"/>
            <a:ext cx="1003858" cy="10038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C5F9D03-EF8F-2145-B992-07DE4FD603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4233" y="1695851"/>
            <a:ext cx="935663" cy="9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7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18004-F873-994C-BC60-AF35ADA86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Overall instrument plan HC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569173-0904-214F-95E4-AED4EA8F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47D17-B596-534D-845B-A8CE3E62F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37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9DB792-E982-8340-A507-78840C3894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+ e.g. Data Analysis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757CAB-C9D8-2F44-B1C9-6E31AC833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2022-04-06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9FCB13-99B0-6244-A4AB-D221629BA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138" y="1087569"/>
            <a:ext cx="6480000" cy="3854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B09672-94FD-DA49-A09D-B1B8386DB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797" y="5045689"/>
            <a:ext cx="8014965" cy="179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5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ACD57-AA10-DF42-AEF4-3303EBF77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 &amp; Overview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945BBF-2C46-8E4F-AFB8-A341988B6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A3CD7-75A5-4F49-912E-EA052EBA2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38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CEF273-C3A3-364F-9ABA-D64530DCD8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P6 &amp; Jira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D08480-8265-E04D-9661-3E9FBF8DE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2022-04-06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6B045D-F228-9F44-A75C-AAB81A28B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647" y="1392860"/>
            <a:ext cx="9464830" cy="546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0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D5DC2-9DD9-0242-9554-AF891EAC8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116CE8-8061-E442-8088-5E412E77C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D8AAE-9D30-A84F-BBB7-6AA7BC769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39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08CE9D-FBA7-3E4B-B3DE-2EE38AF1B7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DRAM read for HC November (DRAM-73)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22403A-FB36-F743-AFB5-CFC93D80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2022-04-06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3DE15D-5278-FF4F-98CC-4ABACA098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709" y="1484253"/>
            <a:ext cx="3109463" cy="51735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26512-AFDA-7B44-8DA1-6EEA0AE3E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134" y="4501620"/>
            <a:ext cx="5934621" cy="21562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67C852-ED5C-5F40-A30C-5E033928F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528" y="3206889"/>
            <a:ext cx="3533222" cy="1004428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1BAF7350-8E01-4C44-8A08-A33965C7F3FC}"/>
              </a:ext>
            </a:extLst>
          </p:cNvPr>
          <p:cNvSpPr/>
          <p:nvPr/>
        </p:nvSpPr>
        <p:spPr>
          <a:xfrm>
            <a:off x="4427621" y="4918509"/>
            <a:ext cx="1318661" cy="240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72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590669" cy="476806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Reduction, Analysis and Modelling group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/>
              <a:t>Is responsible for providing data reduction, analysis and modelling software for all instruments at ESS. </a:t>
            </a:r>
            <a:endParaRPr lang="sv-SE" dirty="0"/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sub sections (+15 persons)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Reduction (Mantid,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scipp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++)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Analysis (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SasView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SpinW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EasyScience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external collaborations 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Modelling (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++, integration, pan-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learning.org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IDS (Instrument teams)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DRAM group (old organization 2021)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880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0D1E2-2626-8D40-BECB-2E864C8F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AB2FE-F636-1C42-9855-14B189813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856A1-D622-5D4C-B14F-B92640A24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40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94D11-A820-5A48-88D8-FB1C95A62F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DRAM-73 </a:t>
            </a:r>
            <a:r>
              <a:rPr lang="en-GB" dirty="0">
                <a:sym typeface="Wingdings" pitchFamily="2" charset="2"/>
              </a:rPr>
              <a:t> DRAM-74</a:t>
            </a:r>
            <a:r>
              <a:rPr lang="en-GB" b="1" dirty="0">
                <a:sym typeface="Wingdings" pitchFamily="2" charset="2"/>
              </a:rPr>
              <a:t>   </a:t>
            </a:r>
            <a:r>
              <a:rPr lang="en-GB" dirty="0">
                <a:sym typeface="Wingdings" pitchFamily="2" charset="2"/>
              </a:rPr>
              <a:t>DRAM-70 .. .. .  </a:t>
            </a:r>
            <a:r>
              <a:rPr lang="en-GB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E07B7C-3E0B-904A-86E8-B68D3D8CC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2022-04-06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924F4C-1AE0-C148-B57D-826F4F43D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647" y="2091007"/>
            <a:ext cx="4764922" cy="11833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0E4AA5-F083-3243-9107-D8D78A011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709" y="3274315"/>
            <a:ext cx="73279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6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3435E-B300-1843-ADDF-9F21B6910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EasyDiffraction</a:t>
            </a:r>
            <a:r>
              <a:rPr lang="en-GB" dirty="0"/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3587B2-64EB-0242-8EB0-31E46F1D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4A5B0-33DB-0148-ACAA-ADC4DAE39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41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3F30CA-50E6-1E4B-AE08-1DD723F12C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See Confluence – high level deliverables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1DBE5B-8A14-A342-A1E8-906F71AFF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2022-04-06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D0CA75-56CF-8842-BB1C-340B223ED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17" y="2420650"/>
            <a:ext cx="6948175" cy="42371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50D768-6293-BD40-A4EC-BC9CF002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385" y="265373"/>
            <a:ext cx="3840104" cy="266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5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Finish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231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75AEB-8487-D441-8B3B-E2F1E6476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Reduction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17BF89-7853-3C43-A126-FD21655C8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43BAA-EA1E-B440-9E5D-E71221B3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19AD69-42E2-3147-AC73-43457CCE6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273077" cy="476806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GB" dirty="0"/>
              <a:t> Simon </a:t>
            </a:r>
            <a:r>
              <a:rPr lang="en-GB" dirty="0" err="1"/>
              <a:t>Heybrock</a:t>
            </a:r>
            <a:endParaRPr lang="en-GB" dirty="0"/>
          </a:p>
          <a:p>
            <a:pPr>
              <a:buFont typeface="Wingdings" pitchFamily="2" charset="2"/>
              <a:buChar char="q"/>
            </a:pPr>
            <a:r>
              <a:rPr lang="en-GB" dirty="0"/>
              <a:t> </a:t>
            </a:r>
            <a:r>
              <a:rPr lang="en-GB" dirty="0" err="1"/>
              <a:t>Niel</a:t>
            </a:r>
            <a:r>
              <a:rPr lang="en-GB" dirty="0"/>
              <a:t> </a:t>
            </a:r>
            <a:r>
              <a:rPr lang="en-GB" dirty="0" err="1"/>
              <a:t>Vaytet</a:t>
            </a:r>
            <a:endParaRPr lang="en-GB" dirty="0"/>
          </a:p>
          <a:p>
            <a:pPr>
              <a:buFont typeface="Wingdings" pitchFamily="2" charset="2"/>
              <a:buChar char="q"/>
            </a:pPr>
            <a:r>
              <a:rPr lang="en-GB" dirty="0"/>
              <a:t> Jan-Lukas </a:t>
            </a:r>
            <a:r>
              <a:rPr lang="en-GB" dirty="0" err="1"/>
              <a:t>Wynen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2CF8EC-7D2C-F744-9575-DA42F339E6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scipp</a:t>
            </a:r>
            <a:r>
              <a:rPr lang="en-GB" dirty="0"/>
              <a:t> – the team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829E9BA-FE49-694B-A222-DDBC0EDA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B02196-5785-A04C-B2E9-515F6D1D8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727" y="1518820"/>
            <a:ext cx="1440000" cy="1759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E367B4-D12C-AF42-8D22-25F0292B3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985" y="3141251"/>
            <a:ext cx="1440000" cy="1426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6EDD26-7FF8-9A48-8E66-F7AFA574C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999" y="4720192"/>
            <a:ext cx="1440000" cy="144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6B77AA-EBA1-C24B-935C-95D1C797ABEA}"/>
              </a:ext>
            </a:extLst>
          </p:cNvPr>
          <p:cNvSpPr txBox="1"/>
          <p:nvPr/>
        </p:nvSpPr>
        <p:spPr>
          <a:xfrm>
            <a:off x="540000" y="5760000"/>
            <a:ext cx="628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Scope: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providing data reduction software for ESS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Nearest DMSC collaborators: IDS, ECDC, SWAP, Modelling, DST </a:t>
            </a:r>
          </a:p>
        </p:txBody>
      </p:sp>
    </p:spTree>
    <p:extLst>
      <p:ext uri="{BB962C8B-B14F-4D97-AF65-F5344CB8AC3E}">
        <p14:creationId xmlns:p14="http://schemas.microsoft.com/office/powerpoint/2010/main" val="157966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75AEB-8487-D441-8B3B-E2F1E6476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Analysis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17BF89-7853-3C43-A126-FD21655C8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43BAA-EA1E-B440-9E5D-E71221B3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19AD69-42E2-3147-AC73-43457CCE6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273077" cy="476806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GB" dirty="0"/>
              <a:t> Piotr </a:t>
            </a:r>
            <a:r>
              <a:rPr lang="en-GB" dirty="0" err="1"/>
              <a:t>Rozyczko</a:t>
            </a:r>
            <a:endParaRPr lang="en-GB" dirty="0"/>
          </a:p>
          <a:p>
            <a:pPr>
              <a:buFont typeface="Wingdings" pitchFamily="2" charset="2"/>
              <a:buChar char="q"/>
            </a:pPr>
            <a:r>
              <a:rPr lang="en-GB" dirty="0"/>
              <a:t> Simon Ward</a:t>
            </a:r>
          </a:p>
          <a:p>
            <a:pPr>
              <a:buFont typeface="Wingdings" pitchFamily="2" charset="2"/>
              <a:buChar char="q"/>
            </a:pPr>
            <a:r>
              <a:rPr lang="en-GB" dirty="0"/>
              <a:t> Andrew </a:t>
            </a:r>
            <a:r>
              <a:rPr lang="en-GB" dirty="0" err="1"/>
              <a:t>Sazonov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2CF8EC-7D2C-F744-9575-DA42F339E6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SWAT – the team (</a:t>
            </a:r>
            <a:r>
              <a:rPr lang="en-GB" dirty="0" err="1"/>
              <a:t>SoftWare</a:t>
            </a:r>
            <a:r>
              <a:rPr lang="en-GB" dirty="0"/>
              <a:t> Analysis Toolkit)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829E9BA-FE49-694B-A222-DDBC0EDA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68A3E5-FBBC-5441-B4C1-655B9E23A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692" y="1753985"/>
            <a:ext cx="1440000" cy="14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921C88-6842-C647-8C94-E6D95D4B9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937" y="3521355"/>
            <a:ext cx="1440000" cy="14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9E9361-7049-1645-9176-358E16EFF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709" y="5143918"/>
            <a:ext cx="1440000" cy="144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0B537C-ACAA-6743-84A0-C77CF97872A6}"/>
              </a:ext>
            </a:extLst>
          </p:cNvPr>
          <p:cNvSpPr txBox="1"/>
          <p:nvPr/>
        </p:nvSpPr>
        <p:spPr>
          <a:xfrm>
            <a:off x="540000" y="5760000"/>
            <a:ext cx="5829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Scope: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providing data analysis software for ESS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Nearest DMSC collaborators: IDS, DR, SWAP, Modelling, DST </a:t>
            </a:r>
          </a:p>
        </p:txBody>
      </p:sp>
    </p:spTree>
    <p:extLst>
      <p:ext uri="{BB962C8B-B14F-4D97-AF65-F5344CB8AC3E}">
        <p14:creationId xmlns:p14="http://schemas.microsoft.com/office/powerpoint/2010/main" val="156951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75AEB-8487-D441-8B3B-E2F1E6476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Modelling, integration, and e-learning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17BF89-7853-3C43-A126-FD21655C8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43BAA-EA1E-B440-9E5D-E71221B3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19AD69-42E2-3147-AC73-43457CCE6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273077" cy="476806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GB" dirty="0"/>
              <a:t> Peter </a:t>
            </a:r>
            <a:r>
              <a:rPr lang="en-GB" dirty="0" err="1"/>
              <a:t>Willendrup</a:t>
            </a:r>
            <a:endParaRPr lang="en-GB" dirty="0"/>
          </a:p>
          <a:p>
            <a:pPr>
              <a:buFont typeface="Wingdings" pitchFamily="2" charset="2"/>
              <a:buChar char="q"/>
            </a:pPr>
            <a:r>
              <a:rPr lang="en-GB" dirty="0"/>
              <a:t> Torben Nielsen</a:t>
            </a:r>
          </a:p>
          <a:p>
            <a:pPr>
              <a:buFont typeface="Wingdings" pitchFamily="2" charset="2"/>
              <a:buChar char="q"/>
            </a:pPr>
            <a:r>
              <a:rPr lang="en-GB" dirty="0"/>
              <a:t> Mads </a:t>
            </a:r>
            <a:r>
              <a:rPr lang="en-GB" dirty="0" err="1"/>
              <a:t>Bertelsen</a:t>
            </a:r>
            <a:r>
              <a:rPr lang="en-GB" dirty="0"/>
              <a:t> (</a:t>
            </a:r>
            <a:r>
              <a:rPr lang="en-GB" dirty="0" err="1"/>
              <a:t>PaNOSC</a:t>
            </a:r>
            <a:r>
              <a:rPr lang="en-GB" dirty="0"/>
              <a:t> &amp; </a:t>
            </a:r>
            <a:r>
              <a:rPr lang="en-GB" dirty="0" err="1"/>
              <a:t>HighnESS</a:t>
            </a:r>
            <a:r>
              <a:rPr lang="en-GB" dirty="0"/>
              <a:t>)</a:t>
            </a:r>
          </a:p>
          <a:p>
            <a:pPr>
              <a:buFont typeface="Wingdings" pitchFamily="2" charset="2"/>
              <a:buChar char="q"/>
            </a:pPr>
            <a:r>
              <a:rPr lang="en-GB" dirty="0"/>
              <a:t> Stella </a:t>
            </a:r>
            <a:r>
              <a:rPr lang="en-GB" dirty="0" err="1"/>
              <a:t>d’Ambrumenil</a:t>
            </a:r>
            <a:r>
              <a:rPr lang="en-GB" dirty="0"/>
              <a:t> (</a:t>
            </a:r>
            <a:r>
              <a:rPr lang="en-GB" dirty="0" err="1"/>
              <a:t>PaNOSC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2CF8EC-7D2C-F744-9575-DA42F339E6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DONKI – the team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829E9BA-FE49-694B-A222-DDBC0EDA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AD5864-CF6D-8B40-8F0F-5F5886B95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251" y="814132"/>
            <a:ext cx="1440000" cy="14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015FF5-DC90-9A41-879D-026D28D75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376" y="3757041"/>
            <a:ext cx="1440000" cy="144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2DFA35-2E37-6A4E-BC01-3D79070D609D}"/>
              </a:ext>
            </a:extLst>
          </p:cNvPr>
          <p:cNvSpPr txBox="1"/>
          <p:nvPr/>
        </p:nvSpPr>
        <p:spPr>
          <a:xfrm>
            <a:off x="540000" y="5760000"/>
            <a:ext cx="6367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Scope: providing modelling and simulations and e-learning for ESS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Nearest DMSC collaborators: IDS, ECDC, SWAP, DR, DA, DST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91E7F2-9D2A-3B4D-BCCF-A5A41101F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9456" y="4662520"/>
            <a:ext cx="1440000" cy="14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060E72-4905-6F48-B057-CBD789474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768" y="2134615"/>
            <a:ext cx="1440000" cy="175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6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8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08316"/>
              </p:ext>
            </p:extLst>
          </p:nvPr>
        </p:nvGraphicFramePr>
        <p:xfrm>
          <a:off x="1195647" y="1633448"/>
          <a:ext cx="10134600" cy="2746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	DRAM group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</a:t>
                      </a:r>
                      <a:r>
                        <a:rPr lang="en-GB" sz="2000" b="0" noProof="0" dirty="0" err="1">
                          <a:solidFill>
                            <a:schemeClr val="bg1"/>
                          </a:solidFill>
                        </a:rPr>
                        <a:t>PaNOSC</a:t>
                      </a: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 &amp; </a:t>
                      </a:r>
                      <a:r>
                        <a:rPr lang="en-GB" sz="2000" b="0" noProof="0" dirty="0" err="1">
                          <a:solidFill>
                            <a:schemeClr val="bg1"/>
                          </a:solidFill>
                        </a:rPr>
                        <a:t>HighnESS</a:t>
                      </a: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	Data Analysis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	Modelling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780297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5	Data Reduction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	General Update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2022-04-05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1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826A4-5E2A-7244-B8C2-9B48B1633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PaNOSC</a:t>
            </a:r>
            <a:r>
              <a:rPr lang="en-GB" dirty="0"/>
              <a:t> WP5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EA99A1-596E-7542-90C7-954DD2E87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95719-0857-5A4E-A401-7A43362FE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9A088-08D9-1744-8BA1-8374A908DA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mcstasscript</a:t>
            </a:r>
            <a:r>
              <a:rPr lang="en-GB" dirty="0"/>
              <a:t>  - </a:t>
            </a:r>
            <a:r>
              <a:rPr lang="en-GB" dirty="0">
                <a:hlinkClick r:id="rId2"/>
              </a:rPr>
              <a:t>documentation</a:t>
            </a:r>
            <a:r>
              <a:rPr lang="en-GB" dirty="0"/>
              <a:t> now on </a:t>
            </a:r>
            <a:r>
              <a:rPr lang="en-GB" dirty="0" err="1"/>
              <a:t>github</a:t>
            </a:r>
            <a:r>
              <a:rPr lang="en-GB" dirty="0"/>
              <a:t> pages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B7AE4-349D-BD42-B0B7-29020BCC8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2022-04-05</a:t>
            </a:fld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B0B578-FEAF-D648-BD72-A33089E43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647" y="1590115"/>
            <a:ext cx="6381118" cy="47331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59291E-13AD-6340-A406-8F2FD7826B55}"/>
              </a:ext>
            </a:extLst>
          </p:cNvPr>
          <p:cNvSpPr txBox="1"/>
          <p:nvPr/>
        </p:nvSpPr>
        <p:spPr>
          <a:xfrm>
            <a:off x="7888268" y="1184564"/>
            <a:ext cx="374867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GB" dirty="0"/>
              <a:t>WP5: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GB" dirty="0"/>
              <a:t>Harmonized simulation platform for simulations of both neutron and X-ray instrumentation</a:t>
            </a:r>
          </a:p>
          <a:p>
            <a:pPr marL="285750" indent="-285750">
              <a:buFont typeface="Wingdings" pitchFamily="2" charset="2"/>
              <a:buChar char="q"/>
            </a:pPr>
            <a:endParaRPr lang="en-GB" dirty="0">
              <a:solidFill>
                <a:srgbClr val="666666"/>
              </a:solidFill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en-GB" dirty="0">
                <a:solidFill>
                  <a:srgbClr val="666666"/>
                </a:solidFill>
              </a:rPr>
              <a:t>Objectives: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n-GB" dirty="0">
                <a:solidFill>
                  <a:srgbClr val="666666"/>
                </a:solidFill>
              </a:rPr>
              <a:t>Python API for </a:t>
            </a:r>
            <a:r>
              <a:rPr lang="en-GB" dirty="0" err="1">
                <a:solidFill>
                  <a:srgbClr val="666666"/>
                </a:solidFill>
              </a:rPr>
              <a:t>McStas</a:t>
            </a:r>
            <a:endParaRPr lang="en-GB" dirty="0">
              <a:solidFill>
                <a:srgbClr val="666666"/>
              </a:solidFill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en-GB" dirty="0">
                <a:solidFill>
                  <a:srgbClr val="666666"/>
                </a:solidFill>
              </a:rPr>
              <a:t>Data base for instrument simulations </a:t>
            </a:r>
          </a:p>
          <a:p>
            <a:pPr marL="285750" indent="-285750" algn="l">
              <a:buFont typeface="Wingdings" pitchFamily="2" charset="2"/>
              <a:buChar char="q"/>
            </a:pPr>
            <a:endParaRPr lang="en-GB" dirty="0">
              <a:solidFill>
                <a:srgbClr val="666666"/>
              </a:solidFill>
            </a:endParaRPr>
          </a:p>
          <a:p>
            <a:pPr marL="285750" indent="-285750" algn="l">
              <a:buFont typeface="Wingdings" pitchFamily="2" charset="2"/>
              <a:buChar char="q"/>
            </a:pPr>
            <a:r>
              <a:rPr lang="en-GB" dirty="0">
                <a:solidFill>
                  <a:srgbClr val="666666"/>
                </a:solidFill>
              </a:rPr>
              <a:t>Outcome: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n-GB" dirty="0">
                <a:solidFill>
                  <a:srgbClr val="666666"/>
                </a:solidFill>
              </a:rPr>
              <a:t>Easier on-boarding</a:t>
            </a:r>
          </a:p>
          <a:p>
            <a:pPr marL="285750" indent="-285750" algn="l">
              <a:buFont typeface="Wingdings" pitchFamily="2" charset="2"/>
              <a:buChar char="q"/>
            </a:pPr>
            <a:r>
              <a:rPr lang="en-GB" dirty="0">
                <a:solidFill>
                  <a:srgbClr val="666666"/>
                </a:solidFill>
              </a:rPr>
              <a:t>Tutorials based on previous IKON Python courses</a:t>
            </a:r>
          </a:p>
          <a:p>
            <a:pPr marL="285750" indent="-285750">
              <a:buFont typeface="Wingdings" pitchFamily="2" charset="2"/>
              <a:buChar char="q"/>
            </a:pPr>
            <a:endParaRPr lang="en-GB" dirty="0">
              <a:solidFill>
                <a:srgbClr val="666666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GB" dirty="0">
                <a:solidFill>
                  <a:srgbClr val="666666"/>
                </a:solidFill>
              </a:rPr>
              <a:t>Allow for writing advanced </a:t>
            </a:r>
            <a:r>
              <a:rPr lang="en-GB" dirty="0" err="1">
                <a:solidFill>
                  <a:srgbClr val="666666"/>
                </a:solidFill>
              </a:rPr>
              <a:t>McStas</a:t>
            </a:r>
            <a:r>
              <a:rPr lang="en-GB" dirty="0">
                <a:solidFill>
                  <a:srgbClr val="666666"/>
                </a:solidFill>
              </a:rPr>
              <a:t> </a:t>
            </a:r>
            <a:r>
              <a:rPr lang="en-GB" dirty="0" err="1">
                <a:solidFill>
                  <a:srgbClr val="666666"/>
                </a:solidFill>
              </a:rPr>
              <a:t>instr</a:t>
            </a:r>
            <a:r>
              <a:rPr lang="en-GB" dirty="0">
                <a:solidFill>
                  <a:srgbClr val="666666"/>
                </a:solidFill>
              </a:rPr>
              <a:t> 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36EA92-1B8E-CE4A-BBEC-CC7C62B52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268" y="5895426"/>
            <a:ext cx="1766904" cy="100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9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17598</TotalTime>
  <Words>2064</Words>
  <Application>Microsoft Macintosh PowerPoint</Application>
  <PresentationFormat>Widescreen</PresentationFormat>
  <Paragraphs>429</Paragraphs>
  <Slides>42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Segoe UI</vt:lpstr>
      <vt:lpstr>Segoe UI Light</vt:lpstr>
      <vt:lpstr>Segoe UI Semibold</vt:lpstr>
      <vt:lpstr>Times New Roman</vt:lpstr>
      <vt:lpstr>Wingdings</vt:lpstr>
      <vt:lpstr>Office-tema</vt:lpstr>
      <vt:lpstr>PowerPoint Presentation</vt:lpstr>
      <vt:lpstr>DMSC STAP April 2022</vt:lpstr>
      <vt:lpstr>Agenda</vt:lpstr>
      <vt:lpstr>DRAM</vt:lpstr>
      <vt:lpstr>Data Reduction</vt:lpstr>
      <vt:lpstr>Data Analysis</vt:lpstr>
      <vt:lpstr>Modelling, integration, and e-learning</vt:lpstr>
      <vt:lpstr>Agenda</vt:lpstr>
      <vt:lpstr>PaNOSC WP5</vt:lpstr>
      <vt:lpstr>PaNOSC WP8</vt:lpstr>
      <vt:lpstr>PaNOSC WP8: Hands-on tips &amp; tricks</vt:lpstr>
      <vt:lpstr>HighnESS WP7</vt:lpstr>
      <vt:lpstr>Agenda</vt:lpstr>
      <vt:lpstr>Data Analysis updates</vt:lpstr>
      <vt:lpstr>EasyScience</vt:lpstr>
      <vt:lpstr>EasyScience</vt:lpstr>
      <vt:lpstr>Data Analysis Group</vt:lpstr>
      <vt:lpstr>Agenda</vt:lpstr>
      <vt:lpstr>Modelling updates</vt:lpstr>
      <vt:lpstr>McStas workshop for IDS</vt:lpstr>
      <vt:lpstr>Agenda</vt:lpstr>
      <vt:lpstr>scipp</vt:lpstr>
      <vt:lpstr>scipp / IDS</vt:lpstr>
      <vt:lpstr>scipp / IDS</vt:lpstr>
      <vt:lpstr>scipp  </vt:lpstr>
      <vt:lpstr>Build systems</vt:lpstr>
      <vt:lpstr>Agenda</vt:lpstr>
      <vt:lpstr>VISA</vt:lpstr>
      <vt:lpstr>User Experience Workshop</vt:lpstr>
      <vt:lpstr>UX Part 3: SWAP DRAM collaboration </vt:lpstr>
      <vt:lpstr>UX Part 4: CLI &amp; Jupyter Notebooks</vt:lpstr>
      <vt:lpstr>PowerPoint Presentation</vt:lpstr>
      <vt:lpstr>Part II</vt:lpstr>
      <vt:lpstr>Planning </vt:lpstr>
      <vt:lpstr>Linking to ESS P6</vt:lpstr>
      <vt:lpstr>Agile scientific computing house</vt:lpstr>
      <vt:lpstr>Overall instrument plan HC</vt:lpstr>
      <vt:lpstr>Planning &amp; Overview</vt:lpstr>
      <vt:lpstr>Example</vt:lpstr>
      <vt:lpstr>Example</vt:lpstr>
      <vt:lpstr>EasyDiffraction </vt:lpstr>
      <vt:lpstr>Finish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135</cp:revision>
  <cp:lastPrinted>2022-04-06T20:27:47Z</cp:lastPrinted>
  <dcterms:created xsi:type="dcterms:W3CDTF">2022-03-14T15:08:32Z</dcterms:created>
  <dcterms:modified xsi:type="dcterms:W3CDTF">2022-04-11T08:44:38Z</dcterms:modified>
</cp:coreProperties>
</file>